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  <p:sldMasterId id="2147483682" r:id="rId2"/>
  </p:sldMasterIdLst>
  <p:notesMasterIdLst>
    <p:notesMasterId r:id="rId41"/>
  </p:notesMasterIdLst>
  <p:handoutMasterIdLst>
    <p:handoutMasterId r:id="rId42"/>
  </p:handoutMasterIdLst>
  <p:sldIdLst>
    <p:sldId id="259" r:id="rId3"/>
    <p:sldId id="273" r:id="rId4"/>
    <p:sldId id="274" r:id="rId5"/>
    <p:sldId id="264" r:id="rId6"/>
    <p:sldId id="272" r:id="rId7"/>
    <p:sldId id="275" r:id="rId8"/>
    <p:sldId id="266" r:id="rId9"/>
    <p:sldId id="260" r:id="rId10"/>
    <p:sldId id="261" r:id="rId11"/>
    <p:sldId id="292" r:id="rId12"/>
    <p:sldId id="262" r:id="rId13"/>
    <p:sldId id="267" r:id="rId14"/>
    <p:sldId id="268" r:id="rId15"/>
    <p:sldId id="276" r:id="rId16"/>
    <p:sldId id="310" r:id="rId17"/>
    <p:sldId id="269" r:id="rId18"/>
    <p:sldId id="313" r:id="rId19"/>
    <p:sldId id="314" r:id="rId20"/>
    <p:sldId id="315" r:id="rId21"/>
    <p:sldId id="270" r:id="rId22"/>
    <p:sldId id="271" r:id="rId23"/>
    <p:sldId id="316" r:id="rId24"/>
    <p:sldId id="277" r:id="rId25"/>
    <p:sldId id="278" r:id="rId26"/>
    <p:sldId id="279" r:id="rId27"/>
    <p:sldId id="280" r:id="rId28"/>
    <p:sldId id="307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308" r:id="rId38"/>
    <p:sldId id="289" r:id="rId39"/>
    <p:sldId id="317" r:id="rId40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67A962A-055F-4E7A-9C82-64FD4C0C0628}">
          <p14:sldIdLst>
            <p14:sldId id="259"/>
            <p14:sldId id="273"/>
            <p14:sldId id="274"/>
            <p14:sldId id="264"/>
            <p14:sldId id="272"/>
            <p14:sldId id="275"/>
            <p14:sldId id="266"/>
            <p14:sldId id="260"/>
            <p14:sldId id="261"/>
            <p14:sldId id="292"/>
            <p14:sldId id="262"/>
            <p14:sldId id="267"/>
            <p14:sldId id="268"/>
            <p14:sldId id="276"/>
            <p14:sldId id="310"/>
            <p14:sldId id="269"/>
            <p14:sldId id="313"/>
            <p14:sldId id="314"/>
            <p14:sldId id="315"/>
            <p14:sldId id="270"/>
            <p14:sldId id="271"/>
            <p14:sldId id="316"/>
            <p14:sldId id="277"/>
            <p14:sldId id="278"/>
            <p14:sldId id="279"/>
            <p14:sldId id="280"/>
            <p14:sldId id="307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308"/>
            <p14:sldId id="289"/>
            <p14:sldId id="31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60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D9C3"/>
    <a:srgbClr val="C4BD97"/>
    <a:srgbClr val="CF0000"/>
    <a:srgbClr val="003162"/>
    <a:srgbClr val="888888"/>
    <a:srgbClr val="FF0000"/>
    <a:srgbClr val="D8CF3D"/>
    <a:srgbClr val="00B858"/>
    <a:srgbClr val="DDA19F"/>
    <a:srgbClr val="4835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18" autoAdjust="0"/>
    <p:restoredTop sz="93827" autoAdjust="0"/>
  </p:normalViewPr>
  <p:slideViewPr>
    <p:cSldViewPr snapToGrid="0" snapToObjects="1">
      <p:cViewPr varScale="1">
        <p:scale>
          <a:sx n="70" d="100"/>
          <a:sy n="70" d="100"/>
        </p:scale>
        <p:origin x="874" y="38"/>
      </p:cViewPr>
      <p:guideLst>
        <p:guide orient="horz" pos="360"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92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97CB1905-1EEB-6545-B5E2-B70E8868255E}" type="datetimeFigureOut">
              <a:rPr lang="en-US" smtClean="0"/>
              <a:t>1/30/2018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F261A396-5F67-764F-9A9A-305152EBE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985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5F53F6BF-7462-9046-A2B6-90C29244BD27}" type="datetimeFigureOut">
              <a:rPr lang="en-US" smtClean="0"/>
              <a:t>1/30/2018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84B7DBC5-2A13-CA47-B9EE-6017A92B6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36860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97823"/>
            <a:ext cx="8082419" cy="163946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000">
                <a:solidFill>
                  <a:srgbClr val="E09E1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75258"/>
            <a:ext cx="6400800" cy="111359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2D63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539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0" y="120052"/>
            <a:ext cx="7766050" cy="94585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42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0" y="1202499"/>
            <a:ext cx="7740650" cy="46221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8440420" y="6326236"/>
            <a:ext cx="703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9CACBFA4-9F9F-3F42-9348-CEF387879029}" type="slidenum">
              <a:rPr lang="en-US" sz="1200" smtClean="0">
                <a:solidFill>
                  <a:srgbClr val="FFFFFF"/>
                </a:solidFill>
                <a:latin typeface="Lucida Grande"/>
                <a:cs typeface="Lucida Grande"/>
              </a:rPr>
              <a:t>‹#›</a:t>
            </a:fld>
            <a:endParaRPr lang="en-US" sz="1200" dirty="0">
              <a:solidFill>
                <a:srgbClr val="FFFFFF"/>
              </a:solidFill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3581303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8325" y="2017295"/>
            <a:ext cx="7772400" cy="1996573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200" b="0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8325" y="1019341"/>
            <a:ext cx="7772400" cy="89568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>
                <a:solidFill>
                  <a:srgbClr val="2D637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4281623" y="6326236"/>
            <a:ext cx="703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9CACBFA4-9F9F-3F42-9348-CEF387879029}" type="slidenum">
              <a:rPr lang="en-US" sz="1200" smtClean="0">
                <a:solidFill>
                  <a:srgbClr val="FFFFFF"/>
                </a:solidFill>
                <a:latin typeface="Lucida Grande"/>
                <a:cs typeface="Lucida Grande"/>
              </a:rPr>
              <a:t>‹#›</a:t>
            </a:fld>
            <a:endParaRPr lang="en-US" sz="1200" dirty="0">
              <a:solidFill>
                <a:srgbClr val="FFFFFF"/>
              </a:solidFill>
              <a:latin typeface="Lucida Grande"/>
              <a:cs typeface="Lucida Grande"/>
            </a:endParaRPr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2151572" y="6273984"/>
            <a:ext cx="2348159" cy="3760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Lucida Grande"/>
                <a:ea typeface="+mn-ea"/>
                <a:cs typeface="Lucida Grande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/>
              <a:t>11/15/13 | </a:t>
            </a:r>
            <a:r>
              <a:rPr lang="cs-CZ" dirty="0" err="1" smtClean="0"/>
              <a:t>Lorem</a:t>
            </a:r>
            <a:r>
              <a:rPr lang="cs-CZ" dirty="0" smtClean="0"/>
              <a:t> </a:t>
            </a:r>
            <a:r>
              <a:rPr lang="cs-CZ" dirty="0" err="1" smtClean="0"/>
              <a:t>Ipsum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536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8174"/>
            <a:ext cx="3717925" cy="434653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0"/>
          </p:nvPr>
        </p:nvSpPr>
        <p:spPr>
          <a:xfrm>
            <a:off x="4175125" y="1528175"/>
            <a:ext cx="3746500" cy="4346531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rgbClr val="2D637F"/>
                </a:solidFill>
              </a:defRPr>
            </a:lvl1pPr>
            <a:lvl2pPr>
              <a:defRPr sz="2000">
                <a:solidFill>
                  <a:srgbClr val="2D637F"/>
                </a:solidFill>
              </a:defRPr>
            </a:lvl2pPr>
            <a:lvl3pPr>
              <a:defRPr sz="1800">
                <a:solidFill>
                  <a:srgbClr val="2D637F"/>
                </a:solidFill>
              </a:defRPr>
            </a:lvl3pPr>
            <a:lvl4pPr>
              <a:defRPr sz="1600">
                <a:solidFill>
                  <a:srgbClr val="2D637F"/>
                </a:solidFill>
              </a:defRPr>
            </a:lvl4pPr>
            <a:lvl5pPr>
              <a:defRPr sz="1400">
                <a:solidFill>
                  <a:srgbClr val="2D637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4281623" y="6326236"/>
            <a:ext cx="703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9CACBFA4-9F9F-3F42-9348-CEF387879029}" type="slidenum">
              <a:rPr lang="en-US" sz="1200" smtClean="0">
                <a:solidFill>
                  <a:srgbClr val="FFFFFF"/>
                </a:solidFill>
                <a:latin typeface="Lucida Grande"/>
                <a:cs typeface="Lucida Grande"/>
              </a:rPr>
              <a:t>‹#›</a:t>
            </a:fld>
            <a:endParaRPr lang="en-US" sz="1200" dirty="0">
              <a:solidFill>
                <a:srgbClr val="FFFFFF"/>
              </a:solidFill>
              <a:latin typeface="Lucida Grande"/>
              <a:cs typeface="Lucida Grande"/>
            </a:endParaRPr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2151572" y="6273984"/>
            <a:ext cx="2348159" cy="3760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Lucida Grande"/>
                <a:ea typeface="+mn-ea"/>
                <a:cs typeface="Lucida Grande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/>
              <a:t>11/15/13 | </a:t>
            </a:r>
            <a:r>
              <a:rPr lang="cs-CZ" dirty="0" err="1" smtClean="0"/>
              <a:t>Lorem</a:t>
            </a:r>
            <a:r>
              <a:rPr lang="cs-CZ" dirty="0" smtClean="0"/>
              <a:t> </a:t>
            </a:r>
            <a:r>
              <a:rPr lang="cs-CZ" dirty="0" err="1" smtClean="0"/>
              <a:t>Ipsum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69900" y="253402"/>
            <a:ext cx="7766050" cy="11503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138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729789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000" y="358775"/>
            <a:ext cx="5486400" cy="33710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4296527"/>
            <a:ext cx="5486400" cy="4772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4281623" y="6326236"/>
            <a:ext cx="703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9CACBFA4-9F9F-3F42-9348-CEF387879029}" type="slidenum">
              <a:rPr lang="en-US" sz="1200" smtClean="0">
                <a:solidFill>
                  <a:srgbClr val="FFFFFF"/>
                </a:solidFill>
                <a:latin typeface="Lucida Grande"/>
                <a:cs typeface="Lucida Grande"/>
              </a:rPr>
              <a:t>‹#›</a:t>
            </a:fld>
            <a:endParaRPr lang="en-US" sz="1200" dirty="0">
              <a:solidFill>
                <a:srgbClr val="FFFFFF"/>
              </a:solidFill>
              <a:latin typeface="Lucida Grande"/>
              <a:cs typeface="Lucida Grande"/>
            </a:endParaRPr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2151572" y="6273984"/>
            <a:ext cx="2348159" cy="3760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Lucida Grande"/>
                <a:ea typeface="+mn-ea"/>
                <a:cs typeface="Lucida Grande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/>
              <a:t>11/15/13 | </a:t>
            </a:r>
            <a:r>
              <a:rPr lang="cs-CZ" dirty="0" err="1" smtClean="0"/>
              <a:t>Lorem</a:t>
            </a:r>
            <a:r>
              <a:rPr lang="cs-CZ" dirty="0" smtClean="0"/>
              <a:t> </a:t>
            </a:r>
            <a:r>
              <a:rPr lang="cs-CZ" dirty="0" err="1" smtClean="0"/>
              <a:t>Ipsum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450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041995"/>
            <a:ext cx="3008313" cy="4049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575050" y="1041995"/>
            <a:ext cx="4537075" cy="365700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531651"/>
            <a:ext cx="3008313" cy="31673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6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57200" y="316782"/>
            <a:ext cx="3495675" cy="488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E09E1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 smtClean="0"/>
              <a:t>CLICK TO EDIT MASTER  |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3797031" y="312434"/>
            <a:ext cx="2238375" cy="49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2D637F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 smtClean="0"/>
              <a:t>CLICK TO EDIT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4281623" y="6326236"/>
            <a:ext cx="703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9CACBFA4-9F9F-3F42-9348-CEF387879029}" type="slidenum">
              <a:rPr lang="en-US" sz="1200" smtClean="0">
                <a:solidFill>
                  <a:srgbClr val="FFFFFF"/>
                </a:solidFill>
                <a:latin typeface="Lucida Grande"/>
                <a:cs typeface="Lucida Grande"/>
              </a:rPr>
              <a:t>‹#›</a:t>
            </a:fld>
            <a:endParaRPr lang="en-US" sz="1200" dirty="0">
              <a:solidFill>
                <a:srgbClr val="FFFFFF"/>
              </a:solidFill>
              <a:latin typeface="Lucida Grande"/>
              <a:cs typeface="Lucida Grande"/>
            </a:endParaRPr>
          </a:p>
        </p:txBody>
      </p:sp>
      <p:sp>
        <p:nvSpPr>
          <p:cNvPr id="12" name="Footer Placeholder 4"/>
          <p:cNvSpPr txBox="1">
            <a:spLocks/>
          </p:cNvSpPr>
          <p:nvPr userDrawn="1"/>
        </p:nvSpPr>
        <p:spPr>
          <a:xfrm>
            <a:off x="2151572" y="6273984"/>
            <a:ext cx="2348159" cy="3760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Lucida Grande"/>
                <a:ea typeface="+mn-ea"/>
                <a:cs typeface="Lucida Grande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/>
              <a:t>11/15/13 | </a:t>
            </a:r>
            <a:r>
              <a:rPr lang="cs-CZ" dirty="0" err="1" smtClean="0"/>
              <a:t>Lorem</a:t>
            </a:r>
            <a:r>
              <a:rPr lang="cs-CZ" dirty="0" smtClean="0"/>
              <a:t> </a:t>
            </a:r>
            <a:r>
              <a:rPr lang="cs-CZ" dirty="0" err="1" smtClean="0"/>
              <a:t>Ipsum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699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6217" y="2607429"/>
            <a:ext cx="8433468" cy="854992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6217" y="3542633"/>
            <a:ext cx="8433469" cy="6234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682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4524" y="3832058"/>
            <a:ext cx="8421687" cy="1154363"/>
          </a:xfrm>
          <a:prstGeom prst="rect">
            <a:avLst/>
          </a:prstGeom>
        </p:spPr>
        <p:txBody>
          <a:bodyPr anchor="t"/>
          <a:lstStyle>
            <a:lvl1pPr algn="l">
              <a:defRPr sz="5000" b="0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4523" y="3275263"/>
            <a:ext cx="8421687" cy="55679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4281623" y="6326236"/>
            <a:ext cx="703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9CACBFA4-9F9F-3F42-9348-CEF387879029}" type="slidenum">
              <a:rPr lang="en-US" sz="1200" smtClean="0">
                <a:solidFill>
                  <a:srgbClr val="FFFFFF"/>
                </a:solidFill>
                <a:latin typeface="Lucida Grande"/>
                <a:cs typeface="Lucida Grande"/>
              </a:rPr>
              <a:t>‹#›</a:t>
            </a:fld>
            <a:endParaRPr lang="en-US" sz="1200" dirty="0">
              <a:solidFill>
                <a:srgbClr val="FFFFFF"/>
              </a:solidFill>
              <a:latin typeface="Lucida Grande"/>
              <a:cs typeface="Lucida Grande"/>
            </a:endParaRPr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2151572" y="6273984"/>
            <a:ext cx="2348159" cy="3760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Lucida Grande"/>
                <a:ea typeface="+mn-ea"/>
                <a:cs typeface="Lucida Grande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/>
              <a:t>11/15/13 | </a:t>
            </a:r>
            <a:r>
              <a:rPr lang="cs-CZ" dirty="0" err="1" smtClean="0"/>
              <a:t>Lorem</a:t>
            </a:r>
            <a:r>
              <a:rPr lang="cs-CZ" dirty="0" smtClean="0"/>
              <a:t> </a:t>
            </a:r>
            <a:r>
              <a:rPr lang="cs-CZ" dirty="0" err="1" smtClean="0"/>
              <a:t>Ipsum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68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36217" y="3581594"/>
            <a:ext cx="8229600" cy="19128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   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336217" y="2607429"/>
            <a:ext cx="8433468" cy="854992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4281623" y="6326236"/>
            <a:ext cx="703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9CACBFA4-9F9F-3F42-9348-CEF387879029}" type="slidenum">
              <a:rPr lang="en-US" sz="1200" smtClean="0">
                <a:solidFill>
                  <a:srgbClr val="FFFFFF"/>
                </a:solidFill>
                <a:latin typeface="Lucida Grande"/>
                <a:cs typeface="Lucida Grande"/>
              </a:rPr>
              <a:t>‹#›</a:t>
            </a:fld>
            <a:endParaRPr lang="en-US" sz="1200" dirty="0">
              <a:solidFill>
                <a:srgbClr val="FFFFFF"/>
              </a:solidFill>
              <a:latin typeface="Lucida Grande"/>
              <a:cs typeface="Lucida Grande"/>
            </a:endParaRPr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2151572" y="6273984"/>
            <a:ext cx="2348159" cy="3760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Lucida Grande"/>
                <a:ea typeface="+mn-ea"/>
                <a:cs typeface="Lucida Grande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/>
              <a:t>11/15/13 | </a:t>
            </a:r>
            <a:r>
              <a:rPr lang="cs-CZ" dirty="0" err="1" smtClean="0"/>
              <a:t>Lorem</a:t>
            </a:r>
            <a:r>
              <a:rPr lang="cs-CZ" dirty="0" smtClean="0"/>
              <a:t> </a:t>
            </a:r>
            <a:r>
              <a:rPr lang="cs-CZ" dirty="0" err="1" smtClean="0"/>
              <a:t>Ipsum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735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emf"/><Relationship Id="rId5" Type="http://schemas.openxmlformats.org/officeDocument/2006/relationships/image" Target="../media/image3.jpe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248400"/>
            <a:ext cx="9144000" cy="609599"/>
          </a:xfrm>
          <a:prstGeom prst="rect">
            <a:avLst/>
          </a:prstGeom>
          <a:solidFill>
            <a:srgbClr val="00316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267368" y="530726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5259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Project Title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8079"/>
            <a:ext cx="8229600" cy="2526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508" y="0"/>
            <a:ext cx="2869492" cy="23795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49" y="6330360"/>
            <a:ext cx="1383552" cy="42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568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81" r:id="rId5"/>
    <p:sldLayoutId id="2147483649" r:id="rId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5000" kern="1200">
          <a:solidFill>
            <a:srgbClr val="E09E19"/>
          </a:solidFill>
          <a:latin typeface="Georgia"/>
          <a:ea typeface="+mj-ea"/>
          <a:cs typeface="Georgi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rgbClr val="2D637F"/>
          </a:solidFill>
          <a:latin typeface="Lucida Grande"/>
          <a:ea typeface="+mn-ea"/>
          <a:cs typeface="Lucida Grande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2D637F"/>
          </a:solidFill>
          <a:latin typeface="Lucida Grande"/>
          <a:ea typeface="+mn-ea"/>
          <a:cs typeface="Lucida Grande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rgbClr val="2D637F"/>
          </a:solidFill>
          <a:latin typeface="Lucida Grande"/>
          <a:ea typeface="+mn-ea"/>
          <a:cs typeface="Lucida Grande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rgbClr val="2D637F"/>
          </a:solidFill>
          <a:latin typeface="Lucida Grande"/>
          <a:ea typeface="+mn-ea"/>
          <a:cs typeface="Lucida Grande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rgbClr val="2D637F"/>
          </a:solidFill>
          <a:latin typeface="Lucida Grande"/>
          <a:ea typeface="+mn-ea"/>
          <a:cs typeface="Lucida Grande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6503" y="-979"/>
            <a:ext cx="9170503" cy="68589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68" y="5541909"/>
            <a:ext cx="9170736" cy="13300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48" y="6019295"/>
            <a:ext cx="1745673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760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</p:sldLayoutIdLst>
  <p:txStyles>
    <p:titleStyle>
      <a:lvl1pPr algn="l" defTabSz="457200" rtl="0" eaLnBrk="1" latinLnBrk="0" hangingPunct="1">
        <a:spcBef>
          <a:spcPct val="0"/>
        </a:spcBef>
        <a:buNone/>
        <a:defRPr sz="5000" kern="1200">
          <a:solidFill>
            <a:srgbClr val="FFFFFF"/>
          </a:solidFill>
          <a:latin typeface="Georgia"/>
          <a:ea typeface="+mj-ea"/>
          <a:cs typeface="Georgi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rgbClr val="FFFFFF"/>
          </a:solidFill>
          <a:latin typeface="Lucida Grande"/>
          <a:ea typeface="+mn-ea"/>
          <a:cs typeface="Lucida Grande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Lucida Grande"/>
          <a:ea typeface="+mn-ea"/>
          <a:cs typeface="Lucida Grande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rgbClr val="FFFFFF"/>
          </a:solidFill>
          <a:latin typeface="Lucida Grande"/>
          <a:ea typeface="+mn-ea"/>
          <a:cs typeface="Lucida Grande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rgbClr val="FFFFFF"/>
          </a:solidFill>
          <a:latin typeface="Lucida Grande"/>
          <a:ea typeface="+mn-ea"/>
          <a:cs typeface="Lucida Grande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rgbClr val="FFFFFF"/>
          </a:solidFill>
          <a:latin typeface="Lucida Grande"/>
          <a:ea typeface="+mn-ea"/>
          <a:cs typeface="Lucida Grande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0.png"/><Relationship Id="rId7" Type="http://schemas.openxmlformats.org/officeDocument/2006/relationships/image" Target="../media/image25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7" Type="http://schemas.openxmlformats.org/officeDocument/2006/relationships/image" Target="../media/image270.png"/><Relationship Id="rId1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1.png"/><Relationship Id="rId5" Type="http://schemas.openxmlformats.org/officeDocument/2006/relationships/image" Target="../media/image190.png"/><Relationship Id="rId10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7" Type="http://schemas.openxmlformats.org/officeDocument/2006/relationships/image" Target="../media/image2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0.png"/><Relationship Id="rId11" Type="http://schemas.openxmlformats.org/officeDocument/2006/relationships/image" Target="../media/image31.png"/><Relationship Id="rId5" Type="http://schemas.openxmlformats.org/officeDocument/2006/relationships/image" Target="../media/image190.png"/><Relationship Id="rId10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7" Type="http://schemas.openxmlformats.org/officeDocument/2006/relationships/image" Target="../media/image270.png"/><Relationship Id="rId1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1.png"/><Relationship Id="rId5" Type="http://schemas.openxmlformats.org/officeDocument/2006/relationships/image" Target="../media/image190.png"/><Relationship Id="rId10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6.png"/><Relationship Id="rId7" Type="http://schemas.openxmlformats.org/officeDocument/2006/relationships/image" Target="../media/image29.png"/><Relationship Id="rId12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11" Type="http://schemas.openxmlformats.org/officeDocument/2006/relationships/image" Target="../media/image38.png"/><Relationship Id="rId5" Type="http://schemas.openxmlformats.org/officeDocument/2006/relationships/image" Target="../media/image270.png"/><Relationship Id="rId10" Type="http://schemas.openxmlformats.org/officeDocument/2006/relationships/image" Target="../media/image32.png"/><Relationship Id="rId4" Type="http://schemas.openxmlformats.org/officeDocument/2006/relationships/image" Target="../media/image37.png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7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0.png"/><Relationship Id="rId10" Type="http://schemas.openxmlformats.org/officeDocument/2006/relationships/image" Target="../media/image32.png"/><Relationship Id="rId4" Type="http://schemas.openxmlformats.org/officeDocument/2006/relationships/image" Target="../media/image270.pn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7" Type="http://schemas.openxmlformats.org/officeDocument/2006/relationships/image" Target="../media/image25.png"/><Relationship Id="rId12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44.png"/><Relationship Id="rId5" Type="http://schemas.openxmlformats.org/officeDocument/2006/relationships/image" Target="../media/image280.png"/><Relationship Id="rId10" Type="http://schemas.openxmlformats.org/officeDocument/2006/relationships/image" Target="../media/image43.png"/><Relationship Id="rId4" Type="http://schemas.openxmlformats.org/officeDocument/2006/relationships/image" Target="../media/image270.png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7" Type="http://schemas.openxmlformats.org/officeDocument/2006/relationships/image" Target="../media/image2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48.png"/><Relationship Id="rId5" Type="http://schemas.openxmlformats.org/officeDocument/2006/relationships/image" Target="../media/image280.png"/><Relationship Id="rId10" Type="http://schemas.openxmlformats.org/officeDocument/2006/relationships/image" Target="../media/image47.png"/><Relationship Id="rId4" Type="http://schemas.openxmlformats.org/officeDocument/2006/relationships/image" Target="../media/image270.png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0.png"/><Relationship Id="rId3" Type="http://schemas.openxmlformats.org/officeDocument/2006/relationships/image" Target="../media/image410.png"/><Relationship Id="rId7" Type="http://schemas.openxmlformats.org/officeDocument/2006/relationships/image" Target="../media/image450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0.png"/><Relationship Id="rId11" Type="http://schemas.openxmlformats.org/officeDocument/2006/relationships/image" Target="../media/image55.png"/><Relationship Id="rId5" Type="http://schemas.openxmlformats.org/officeDocument/2006/relationships/image" Target="../media/image430.png"/><Relationship Id="rId10" Type="http://schemas.openxmlformats.org/officeDocument/2006/relationships/image" Target="../media/image480.png"/><Relationship Id="rId4" Type="http://schemas.openxmlformats.org/officeDocument/2006/relationships/image" Target="../media/image420.png"/><Relationship Id="rId9" Type="http://schemas.openxmlformats.org/officeDocument/2006/relationships/image" Target="../media/image4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0.png"/><Relationship Id="rId2" Type="http://schemas.openxmlformats.org/officeDocument/2006/relationships/image" Target="../media/image6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40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0.png"/><Relationship Id="rId4" Type="http://schemas.openxmlformats.org/officeDocument/2006/relationships/image" Target="../media/image1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0" y="337767"/>
            <a:ext cx="7766050" cy="94585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Agenda for </a:t>
            </a:r>
            <a:r>
              <a:rPr lang="en-US" sz="3600" dirty="0" smtClean="0"/>
              <a:t>today: Waveguides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516007"/>
            <a:ext cx="7740650" cy="4622103"/>
          </a:xfrm>
        </p:spPr>
        <p:txBody>
          <a:bodyPr>
            <a:normAutofit/>
          </a:bodyPr>
          <a:lstStyle/>
          <a:p>
            <a:r>
              <a:rPr lang="en-US" dirty="0" smtClean="0"/>
              <a:t>Today we will use </a:t>
            </a:r>
            <a:r>
              <a:rPr lang="en-US" dirty="0" err="1" smtClean="0"/>
              <a:t>Lumerical</a:t>
            </a:r>
            <a:r>
              <a:rPr lang="en-US" dirty="0" smtClean="0"/>
              <a:t> MODE </a:t>
            </a:r>
            <a:r>
              <a:rPr lang="en-US" dirty="0" smtClean="0"/>
              <a:t>to </a:t>
            </a:r>
            <a:r>
              <a:rPr lang="en-US" dirty="0" smtClean="0"/>
              <a:t>examine the properties of optical waveguides.</a:t>
            </a:r>
          </a:p>
          <a:p>
            <a:pPr marL="914400" lvl="1" indent="-457200">
              <a:buAutoNum type="arabicParenR"/>
            </a:pPr>
            <a:r>
              <a:rPr lang="en-US" dirty="0" smtClean="0"/>
              <a:t>Basic </a:t>
            </a:r>
            <a:r>
              <a:rPr lang="en-US" dirty="0" smtClean="0"/>
              <a:t>waveguide </a:t>
            </a:r>
            <a:r>
              <a:rPr lang="en-US" dirty="0" smtClean="0"/>
              <a:t>theory</a:t>
            </a:r>
          </a:p>
          <a:p>
            <a:pPr marL="914400" lvl="1" indent="-457200">
              <a:buAutoNum type="arabicParenR"/>
            </a:pPr>
            <a:r>
              <a:rPr lang="en-US" dirty="0" smtClean="0"/>
              <a:t>Waveguide </a:t>
            </a:r>
            <a:r>
              <a:rPr lang="en-US" dirty="0" smtClean="0"/>
              <a:t>mode simulation using </a:t>
            </a:r>
            <a:r>
              <a:rPr lang="en-US" dirty="0" err="1" smtClean="0"/>
              <a:t>Lumerical</a:t>
            </a:r>
            <a:r>
              <a:rPr lang="en-US" dirty="0" smtClean="0"/>
              <a:t> MODE</a:t>
            </a:r>
          </a:p>
          <a:p>
            <a:pPr marL="457200" lvl="1" indent="0">
              <a:buNone/>
            </a:pPr>
            <a:r>
              <a:rPr lang="en-US" dirty="0" smtClean="0"/>
              <a:t> 	a. Calculate 1D slab waveguide modes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1883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Solving for waveguide modes:</a:t>
            </a:r>
            <a:br>
              <a:rPr lang="en-US" dirty="0" smtClean="0"/>
            </a:br>
            <a:r>
              <a:rPr lang="en-US" dirty="0" smtClean="0"/>
              <a:t>General approach</a:t>
            </a:r>
            <a:br>
              <a:rPr lang="en-US" dirty="0" smtClean="0"/>
            </a:b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82600" y="1596788"/>
                <a:ext cx="7740650" cy="4227814"/>
              </a:xfrm>
            </p:spPr>
            <p:txBody>
              <a:bodyPr/>
              <a:lstStyle/>
              <a:p>
                <a:pPr marL="457200" indent="-457200">
                  <a:buAutoNum type="arabicParenR"/>
                </a:pPr>
                <a:r>
                  <a:rPr lang="en-US" dirty="0" smtClean="0"/>
                  <a:t>Assume propagation in the z-direction: </a:t>
                </a:r>
                <a:r>
                  <a:rPr lang="en-US" b="1" i="1" dirty="0" smtClean="0"/>
                  <a:t>E</a:t>
                </a:r>
                <a:r>
                  <a:rPr lang="en-US" b="1" dirty="0" smtClean="0"/>
                  <a:t>, </a:t>
                </a:r>
                <a:r>
                  <a:rPr lang="en-US" b="1" i="1" dirty="0" smtClean="0"/>
                  <a:t>H</a:t>
                </a:r>
                <a:r>
                  <a:rPr lang="en-US" b="1" dirty="0" smtClean="0"/>
                  <a:t> </a:t>
                </a:r>
                <a:r>
                  <a:rPr lang="en-US" dirty="0"/>
                  <a:t>∝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𝑗𝑘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p>
                    </m:sSup>
                  </m:oMath>
                </a14:m>
                <a:endParaRPr lang="en-US" dirty="0"/>
              </a:p>
              <a:p>
                <a:pPr marL="457200" indent="-457200">
                  <a:buAutoNum type="arabicParenR"/>
                </a:pPr>
                <a:endParaRPr lang="en-US" dirty="0" smtClean="0"/>
              </a:p>
              <a:p>
                <a:pPr marL="457200" indent="-457200">
                  <a:buAutoNum type="arabicParenR"/>
                </a:pPr>
                <a:r>
                  <a:rPr lang="en-US" dirty="0" smtClean="0"/>
                  <a:t>Make an educated guess for the form of the solution in each dielectric region</a:t>
                </a:r>
                <a:br>
                  <a:rPr lang="en-US" dirty="0" smtClean="0"/>
                </a:br>
                <a:r>
                  <a:rPr lang="en-US" dirty="0" smtClean="0"/>
                  <a:t>	Traveling wave: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p>
                    </m:sSup>
                  </m:oMath>
                </a14:m>
                <a:r>
                  <a:rPr lang="en-US" b="0" dirty="0" smtClean="0"/>
                  <a:t/>
                </a:r>
                <a:br>
                  <a:rPr lang="en-US" b="0" dirty="0" smtClean="0"/>
                </a:br>
                <a:r>
                  <a:rPr lang="en-US" b="0" dirty="0" smtClean="0"/>
                  <a:t>	Standing wave: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func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sup>
                    </m:sSup>
                  </m:oMath>
                </a14:m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dirty="0" smtClean="0"/>
                  <a:t>	Decaying wave: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sup>
                    </m:sSup>
                  </m:oMath>
                </a14:m>
                <a:r>
                  <a:rPr lang="en-US" dirty="0" smtClean="0"/>
                  <a:t/>
                </a:r>
                <a:br>
                  <a:rPr lang="en-US" dirty="0" smtClean="0"/>
                </a:br>
                <a:endParaRPr lang="en-US" dirty="0" smtClean="0"/>
              </a:p>
              <a:p>
                <a:pPr marL="457200" indent="-457200">
                  <a:buAutoNum type="arabicParenR"/>
                </a:pPr>
                <a:r>
                  <a:rPr lang="en-US" dirty="0" smtClean="0"/>
                  <a:t>Plug educated guess back into the Helmholtz equation</a:t>
                </a:r>
                <a:br>
                  <a:rPr lang="en-US" dirty="0" smtClean="0"/>
                </a:br>
                <a:r>
                  <a:rPr lang="en-US" dirty="0" smtClean="0"/>
                  <a:t>and apply boundary conditions at interfaces to find characteristic equations that will allow you to solve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marL="457200" indent="-457200">
                  <a:buAutoNum type="arabicParenR"/>
                </a:pPr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2600" y="1596788"/>
                <a:ext cx="7740650" cy="4227814"/>
              </a:xfrm>
              <a:blipFill rotWithShape="0">
                <a:blip r:embed="rId2"/>
                <a:stretch>
                  <a:fillRect l="-866" t="-8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487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Planar slab waveguide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93677" y="2436424"/>
            <a:ext cx="3135086" cy="101890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93677" y="1896492"/>
            <a:ext cx="3135086" cy="53993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93677" y="942064"/>
            <a:ext cx="3135086" cy="95442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451885" y="2000156"/>
                <a:ext cx="5660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𝑐𝑜𝑟𝑒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885" y="2000156"/>
                <a:ext cx="566052" cy="276999"/>
              </a:xfrm>
              <a:prstGeom prst="rect">
                <a:avLst/>
              </a:prstGeom>
              <a:blipFill>
                <a:blip r:embed="rId2"/>
                <a:stretch>
                  <a:fillRect l="-5376" r="-2151" b="-1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451885" y="1279674"/>
                <a:ext cx="55829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𝑐𝑙𝑎𝑑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885" y="1279674"/>
                <a:ext cx="558293" cy="276999"/>
              </a:xfrm>
              <a:prstGeom prst="rect">
                <a:avLst/>
              </a:prstGeom>
              <a:blipFill>
                <a:blip r:embed="rId3"/>
                <a:stretch>
                  <a:fillRect l="-5435" r="-3261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451885" y="2768468"/>
                <a:ext cx="55829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𝑐𝑙𝑎𝑑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885" y="2768468"/>
                <a:ext cx="558294" cy="276999"/>
              </a:xfrm>
              <a:prstGeom prst="rect">
                <a:avLst/>
              </a:prstGeom>
              <a:blipFill>
                <a:blip r:embed="rId4"/>
                <a:stretch>
                  <a:fillRect l="-5435" r="-3261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/>
          <p:cNvCxnSpPr/>
          <p:nvPr/>
        </p:nvCxnSpPr>
        <p:spPr>
          <a:xfrm flipV="1">
            <a:off x="3679198" y="1690997"/>
            <a:ext cx="581384" cy="4588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3679198" y="1538596"/>
            <a:ext cx="0" cy="6112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679198" y="2149822"/>
            <a:ext cx="62057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537172" y="1210609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338787" y="1965156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246390" y="1441807"/>
            <a:ext cx="276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3415252" y="1896492"/>
            <a:ext cx="0" cy="495499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862782" y="1931270"/>
            <a:ext cx="513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d/2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55820" y="3671035"/>
            <a:ext cx="90413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</a:t>
            </a:r>
            <a:r>
              <a:rPr lang="en-US" b="1" dirty="0" smtClean="0"/>
              <a:t>TE mode </a:t>
            </a:r>
            <a:r>
              <a:rPr lang="en-US" dirty="0" smtClean="0"/>
              <a:t>the E-field only has a component in the y-direction. Assuming we are trying to</a:t>
            </a:r>
            <a:br>
              <a:rPr lang="en-US" dirty="0" smtClean="0"/>
            </a:br>
            <a:r>
              <a:rPr lang="en-US" dirty="0" smtClean="0"/>
              <a:t>solve for a wave guided along the z-direction we also recognize that the structure is y-invariant</a:t>
            </a:r>
          </a:p>
          <a:p>
            <a:r>
              <a:rPr lang="en-US" dirty="0" smtClean="0"/>
              <a:t>therefore we can simplify the scalar Helmholtz equation as: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083965" y="1383913"/>
            <a:ext cx="39185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lab waveguide has two types of modes</a:t>
            </a:r>
            <a:br>
              <a:rPr lang="en-US" dirty="0" smtClean="0"/>
            </a:br>
            <a:r>
              <a:rPr lang="en-US" b="1" dirty="0" smtClean="0"/>
              <a:t>transverse electric (TE) </a:t>
            </a:r>
            <a:r>
              <a:rPr lang="en-US" dirty="0" smtClean="0"/>
              <a:t>and </a:t>
            </a:r>
          </a:p>
          <a:p>
            <a:r>
              <a:rPr lang="en-US" b="1" dirty="0" smtClean="0"/>
              <a:t>transverse magnetic (TM)</a:t>
            </a:r>
            <a:endParaRPr lang="en-US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2446812" y="5424980"/>
                <a:ext cx="3046155" cy="5633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+(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𝜇𝜖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b="1" dirty="0" smtClean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6812" y="5424980"/>
                <a:ext cx="3046155" cy="56335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Freeform 45"/>
          <p:cNvSpPr/>
          <p:nvPr/>
        </p:nvSpPr>
        <p:spPr>
          <a:xfrm>
            <a:off x="371563" y="1060609"/>
            <a:ext cx="157743" cy="827314"/>
          </a:xfrm>
          <a:custGeom>
            <a:avLst/>
            <a:gdLst>
              <a:gd name="connsiteX0" fmla="*/ 405139 w 405139"/>
              <a:gd name="connsiteY0" fmla="*/ 827314 h 827314"/>
              <a:gd name="connsiteX1" fmla="*/ 56796 w 405139"/>
              <a:gd name="connsiteY1" fmla="*/ 452845 h 827314"/>
              <a:gd name="connsiteX2" fmla="*/ 4545 w 405139"/>
              <a:gd name="connsiteY2" fmla="*/ 0 h 82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5139" h="827314">
                <a:moveTo>
                  <a:pt x="405139" y="827314"/>
                </a:moveTo>
                <a:cubicBezTo>
                  <a:pt x="264350" y="709022"/>
                  <a:pt x="123562" y="590731"/>
                  <a:pt x="56796" y="452845"/>
                </a:cubicBezTo>
                <a:cubicBezTo>
                  <a:pt x="-9970" y="314959"/>
                  <a:pt x="-2713" y="157479"/>
                  <a:pt x="4545" y="0"/>
                </a:cubicBezTo>
              </a:path>
            </a:pathLst>
          </a:custGeom>
          <a:noFill/>
          <a:ln w="28575">
            <a:solidFill>
              <a:srgbClr val="C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 flipV="1">
            <a:off x="371563" y="2426046"/>
            <a:ext cx="157648" cy="827314"/>
          </a:xfrm>
          <a:custGeom>
            <a:avLst/>
            <a:gdLst>
              <a:gd name="connsiteX0" fmla="*/ 405139 w 405139"/>
              <a:gd name="connsiteY0" fmla="*/ 827314 h 827314"/>
              <a:gd name="connsiteX1" fmla="*/ 56796 w 405139"/>
              <a:gd name="connsiteY1" fmla="*/ 452845 h 827314"/>
              <a:gd name="connsiteX2" fmla="*/ 4545 w 405139"/>
              <a:gd name="connsiteY2" fmla="*/ 0 h 82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5139" h="827314">
                <a:moveTo>
                  <a:pt x="405139" y="827314"/>
                </a:moveTo>
                <a:cubicBezTo>
                  <a:pt x="264350" y="709022"/>
                  <a:pt x="123562" y="590731"/>
                  <a:pt x="56796" y="452845"/>
                </a:cubicBezTo>
                <a:cubicBezTo>
                  <a:pt x="-9970" y="314959"/>
                  <a:pt x="-2713" y="157479"/>
                  <a:pt x="4545" y="0"/>
                </a:cubicBezTo>
              </a:path>
            </a:pathLst>
          </a:custGeom>
          <a:noFill/>
          <a:ln w="28575">
            <a:solidFill>
              <a:srgbClr val="C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/>
          <p:cNvSpPr/>
          <p:nvPr/>
        </p:nvSpPr>
        <p:spPr>
          <a:xfrm>
            <a:off x="517604" y="1884385"/>
            <a:ext cx="232559" cy="552450"/>
          </a:xfrm>
          <a:custGeom>
            <a:avLst/>
            <a:gdLst>
              <a:gd name="connsiteX0" fmla="*/ 8708 w 243853"/>
              <a:gd name="connsiteY0" fmla="*/ 0 h 574766"/>
              <a:gd name="connsiteX1" fmla="*/ 243840 w 243853"/>
              <a:gd name="connsiteY1" fmla="*/ 278675 h 574766"/>
              <a:gd name="connsiteX2" fmla="*/ 0 w 243853"/>
              <a:gd name="connsiteY2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3853" h="574766">
                <a:moveTo>
                  <a:pt x="8708" y="0"/>
                </a:moveTo>
                <a:cubicBezTo>
                  <a:pt x="126999" y="91440"/>
                  <a:pt x="245291" y="182881"/>
                  <a:pt x="243840" y="278675"/>
                </a:cubicBezTo>
                <a:cubicBezTo>
                  <a:pt x="242389" y="374469"/>
                  <a:pt x="121194" y="474617"/>
                  <a:pt x="0" y="574766"/>
                </a:cubicBezTo>
              </a:path>
            </a:pathLst>
          </a:custGeom>
          <a:noFill/>
          <a:ln w="28575">
            <a:solidFill>
              <a:srgbClr val="C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2513672" y="4739991"/>
                <a:ext cx="3813095" cy="6106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+(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𝜇𝜖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b="1" dirty="0" smtClean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3672" y="4739991"/>
                <a:ext cx="3813095" cy="61068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/>
          <p:cNvCxnSpPr/>
          <p:nvPr/>
        </p:nvCxnSpPr>
        <p:spPr>
          <a:xfrm flipV="1">
            <a:off x="3119423" y="4638055"/>
            <a:ext cx="701801" cy="7991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/>
              <p:cNvSpPr txBox="1"/>
              <p:nvPr/>
            </p:nvSpPr>
            <p:spPr>
              <a:xfrm>
                <a:off x="2069993" y="2722301"/>
                <a:ext cx="571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9993" y="2722301"/>
                <a:ext cx="571695" cy="369332"/>
              </a:xfrm>
              <a:prstGeom prst="rect">
                <a:avLst/>
              </a:prstGeom>
              <a:blipFill rotWithShape="0">
                <a:blip r:embed="rId7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/>
              <p:cNvSpPr txBox="1"/>
              <p:nvPr/>
            </p:nvSpPr>
            <p:spPr>
              <a:xfrm>
                <a:off x="2069993" y="1944946"/>
                <a:ext cx="7621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9993" y="1944946"/>
                <a:ext cx="762196" cy="369332"/>
              </a:xfrm>
              <a:prstGeom prst="rect">
                <a:avLst/>
              </a:prstGeom>
              <a:blipFill rotWithShape="0">
                <a:blip r:embed="rId8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/>
              <p:cNvSpPr txBox="1"/>
              <p:nvPr/>
            </p:nvSpPr>
            <p:spPr>
              <a:xfrm>
                <a:off x="2069993" y="1253294"/>
                <a:ext cx="571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9993" y="1253294"/>
                <a:ext cx="571695" cy="369332"/>
              </a:xfrm>
              <a:prstGeom prst="rect">
                <a:avLst/>
              </a:prstGeom>
              <a:blipFill rotWithShape="0">
                <a:blip r:embed="rId9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9261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Planar slab waveguide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93677" y="2436424"/>
            <a:ext cx="3135086" cy="101890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93677" y="1896492"/>
            <a:ext cx="3135086" cy="53993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93677" y="942064"/>
            <a:ext cx="3135086" cy="95442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679198" y="1690997"/>
            <a:ext cx="581384" cy="4588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3679198" y="1538596"/>
            <a:ext cx="0" cy="6112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679198" y="2149822"/>
            <a:ext cx="62057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537172" y="1210609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338787" y="1965156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246390" y="1441807"/>
            <a:ext cx="276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3415252" y="1896492"/>
            <a:ext cx="0" cy="495499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862782" y="1931270"/>
            <a:ext cx="513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d/2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263346" y="4343973"/>
            <a:ext cx="3859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general solution will take the form: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083965" y="1383913"/>
            <a:ext cx="39185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lab waveguide has two types of modes</a:t>
            </a:r>
            <a:br>
              <a:rPr lang="en-US" dirty="0" smtClean="0"/>
            </a:br>
            <a:r>
              <a:rPr lang="en-US" b="1" dirty="0" smtClean="0"/>
              <a:t>transverse electric (TE) </a:t>
            </a:r>
            <a:r>
              <a:rPr lang="en-US" dirty="0" smtClean="0"/>
              <a:t>and </a:t>
            </a:r>
          </a:p>
          <a:p>
            <a:r>
              <a:rPr lang="en-US" b="1" dirty="0" smtClean="0"/>
              <a:t>transverse magnetic (TM)</a:t>
            </a:r>
            <a:endParaRPr lang="en-US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2723312" y="3720287"/>
                <a:ext cx="3046155" cy="5633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+(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𝜇𝜖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b="1" dirty="0" smtClean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3312" y="3720287"/>
                <a:ext cx="3046155" cy="56335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/>
              <p:cNvSpPr txBox="1"/>
              <p:nvPr/>
            </p:nvSpPr>
            <p:spPr>
              <a:xfrm>
                <a:off x="887736" y="4834270"/>
                <a:ext cx="3552767" cy="8842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p>
                      </m:sSup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±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f>
                                <m:fPr>
                                  <m:type m:val="li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±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≤</m:t>
                              </m:r>
                              <m:f>
                                <m:fPr>
                                  <m:type m:val="li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736" y="4834270"/>
                <a:ext cx="3552767" cy="88428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Freeform 35"/>
          <p:cNvSpPr/>
          <p:nvPr/>
        </p:nvSpPr>
        <p:spPr>
          <a:xfrm>
            <a:off x="371563" y="1060609"/>
            <a:ext cx="157743" cy="827314"/>
          </a:xfrm>
          <a:custGeom>
            <a:avLst/>
            <a:gdLst>
              <a:gd name="connsiteX0" fmla="*/ 405139 w 405139"/>
              <a:gd name="connsiteY0" fmla="*/ 827314 h 827314"/>
              <a:gd name="connsiteX1" fmla="*/ 56796 w 405139"/>
              <a:gd name="connsiteY1" fmla="*/ 452845 h 827314"/>
              <a:gd name="connsiteX2" fmla="*/ 4545 w 405139"/>
              <a:gd name="connsiteY2" fmla="*/ 0 h 82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5139" h="827314">
                <a:moveTo>
                  <a:pt x="405139" y="827314"/>
                </a:moveTo>
                <a:cubicBezTo>
                  <a:pt x="264350" y="709022"/>
                  <a:pt x="123562" y="590731"/>
                  <a:pt x="56796" y="452845"/>
                </a:cubicBezTo>
                <a:cubicBezTo>
                  <a:pt x="-9970" y="314959"/>
                  <a:pt x="-2713" y="157479"/>
                  <a:pt x="4545" y="0"/>
                </a:cubicBezTo>
              </a:path>
            </a:pathLst>
          </a:custGeom>
          <a:noFill/>
          <a:ln w="28575">
            <a:solidFill>
              <a:srgbClr val="C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>
          <a:xfrm flipV="1">
            <a:off x="371563" y="2426046"/>
            <a:ext cx="157648" cy="827314"/>
          </a:xfrm>
          <a:custGeom>
            <a:avLst/>
            <a:gdLst>
              <a:gd name="connsiteX0" fmla="*/ 405139 w 405139"/>
              <a:gd name="connsiteY0" fmla="*/ 827314 h 827314"/>
              <a:gd name="connsiteX1" fmla="*/ 56796 w 405139"/>
              <a:gd name="connsiteY1" fmla="*/ 452845 h 827314"/>
              <a:gd name="connsiteX2" fmla="*/ 4545 w 405139"/>
              <a:gd name="connsiteY2" fmla="*/ 0 h 82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5139" h="827314">
                <a:moveTo>
                  <a:pt x="405139" y="827314"/>
                </a:moveTo>
                <a:cubicBezTo>
                  <a:pt x="264350" y="709022"/>
                  <a:pt x="123562" y="590731"/>
                  <a:pt x="56796" y="452845"/>
                </a:cubicBezTo>
                <a:cubicBezTo>
                  <a:pt x="-9970" y="314959"/>
                  <a:pt x="-2713" y="157479"/>
                  <a:pt x="4545" y="0"/>
                </a:cubicBezTo>
              </a:path>
            </a:pathLst>
          </a:custGeom>
          <a:noFill/>
          <a:ln w="28575">
            <a:solidFill>
              <a:srgbClr val="C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>
            <a:off x="517604" y="1884385"/>
            <a:ext cx="232559" cy="552450"/>
          </a:xfrm>
          <a:custGeom>
            <a:avLst/>
            <a:gdLst>
              <a:gd name="connsiteX0" fmla="*/ 8708 w 243853"/>
              <a:gd name="connsiteY0" fmla="*/ 0 h 574766"/>
              <a:gd name="connsiteX1" fmla="*/ 243840 w 243853"/>
              <a:gd name="connsiteY1" fmla="*/ 278675 h 574766"/>
              <a:gd name="connsiteX2" fmla="*/ 0 w 243853"/>
              <a:gd name="connsiteY2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3853" h="574766">
                <a:moveTo>
                  <a:pt x="8708" y="0"/>
                </a:moveTo>
                <a:cubicBezTo>
                  <a:pt x="126999" y="91440"/>
                  <a:pt x="245291" y="182881"/>
                  <a:pt x="243840" y="278675"/>
                </a:cubicBezTo>
                <a:cubicBezTo>
                  <a:pt x="242389" y="374469"/>
                  <a:pt x="121194" y="474617"/>
                  <a:pt x="0" y="574766"/>
                </a:cubicBezTo>
              </a:path>
            </a:pathLst>
          </a:custGeom>
          <a:noFill/>
          <a:ln w="28575">
            <a:solidFill>
              <a:srgbClr val="C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1451885" y="2000156"/>
                <a:ext cx="5660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𝑐𝑜𝑟𝑒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885" y="2000156"/>
                <a:ext cx="566052" cy="276999"/>
              </a:xfrm>
              <a:prstGeom prst="rect">
                <a:avLst/>
              </a:prstGeom>
              <a:blipFill>
                <a:blip r:embed="rId7"/>
                <a:stretch>
                  <a:fillRect l="-5376" r="-2151" b="-1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1451885" y="1279674"/>
                <a:ext cx="55829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𝑐𝑙𝑎𝑑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885" y="1279674"/>
                <a:ext cx="558293" cy="276999"/>
              </a:xfrm>
              <a:prstGeom prst="rect">
                <a:avLst/>
              </a:prstGeom>
              <a:blipFill>
                <a:blip r:embed="rId8"/>
                <a:stretch>
                  <a:fillRect l="-5435" r="-3261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1451885" y="2768468"/>
                <a:ext cx="55829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𝑐𝑙𝑎𝑑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885" y="2768468"/>
                <a:ext cx="558294" cy="276999"/>
              </a:xfrm>
              <a:prstGeom prst="rect">
                <a:avLst/>
              </a:prstGeom>
              <a:blipFill>
                <a:blip r:embed="rId9"/>
                <a:stretch>
                  <a:fillRect l="-5435" r="-3261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/>
              <p:cNvSpPr txBox="1"/>
              <p:nvPr/>
            </p:nvSpPr>
            <p:spPr>
              <a:xfrm>
                <a:off x="2069993" y="2722301"/>
                <a:ext cx="571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9993" y="2722301"/>
                <a:ext cx="571695" cy="369332"/>
              </a:xfrm>
              <a:prstGeom prst="rect">
                <a:avLst/>
              </a:prstGeom>
              <a:blipFill rotWithShape="0">
                <a:blip r:embed="rId10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/>
              <p:cNvSpPr txBox="1"/>
              <p:nvPr/>
            </p:nvSpPr>
            <p:spPr>
              <a:xfrm>
                <a:off x="2069993" y="1944946"/>
                <a:ext cx="7621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9993" y="1944946"/>
                <a:ext cx="762196" cy="369332"/>
              </a:xfrm>
              <a:prstGeom prst="rect">
                <a:avLst/>
              </a:prstGeom>
              <a:blipFill rotWithShape="0">
                <a:blip r:embed="rId11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/>
              <p:cNvSpPr txBox="1"/>
              <p:nvPr/>
            </p:nvSpPr>
            <p:spPr>
              <a:xfrm>
                <a:off x="2069993" y="1253294"/>
                <a:ext cx="571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9993" y="1253294"/>
                <a:ext cx="571695" cy="369332"/>
              </a:xfrm>
              <a:prstGeom prst="rect">
                <a:avLst/>
              </a:prstGeom>
              <a:blipFill rotWithShape="0">
                <a:blip r:embed="rId12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759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Planar slab waveguide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93677" y="2436424"/>
            <a:ext cx="3135086" cy="101890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93677" y="1896492"/>
            <a:ext cx="3135086" cy="53993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93677" y="942064"/>
            <a:ext cx="3135086" cy="95442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679198" y="1690997"/>
            <a:ext cx="581384" cy="4588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3679198" y="1538596"/>
            <a:ext cx="0" cy="6112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679198" y="2149822"/>
            <a:ext cx="62057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537172" y="1210609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338787" y="1965156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246390" y="1441807"/>
            <a:ext cx="276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3415252" y="1896492"/>
            <a:ext cx="0" cy="495499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862782" y="1931270"/>
            <a:ext cx="513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d/2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236050" y="4384916"/>
            <a:ext cx="3535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Further simplify as (even solutions):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083965" y="1383913"/>
            <a:ext cx="39185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lab waveguide has two types of modes</a:t>
            </a:r>
            <a:br>
              <a:rPr lang="en-US" dirty="0" smtClean="0"/>
            </a:br>
            <a:r>
              <a:rPr lang="en-US" b="1" dirty="0" smtClean="0"/>
              <a:t>transverse electric (TE) </a:t>
            </a:r>
            <a:r>
              <a:rPr lang="en-US" dirty="0" smtClean="0"/>
              <a:t>and </a:t>
            </a:r>
          </a:p>
          <a:p>
            <a:r>
              <a:rPr lang="en-US" b="1" dirty="0" smtClean="0"/>
              <a:t>transverse magnetic (TM)</a:t>
            </a:r>
            <a:endParaRPr lang="en-US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2723312" y="3720287"/>
                <a:ext cx="3046155" cy="5633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+(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𝜇𝜖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b="1" dirty="0" smtClean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3312" y="3720287"/>
                <a:ext cx="3046155" cy="56335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/>
          <p:cNvCxnSpPr/>
          <p:nvPr/>
        </p:nvCxnSpPr>
        <p:spPr>
          <a:xfrm flipH="1">
            <a:off x="4534016" y="5096044"/>
            <a:ext cx="77506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309078" y="4904311"/>
            <a:ext cx="3176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Field decays into cladding layers</a:t>
            </a:r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4534016" y="5396490"/>
            <a:ext cx="77506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309078" y="5213261"/>
            <a:ext cx="304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Standing wave solution in core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584083" y="4889860"/>
                <a:ext cx="3951466" cy="7194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p>
                      </m:sSup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type m:val="lin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num>
                                    <m:den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2)</m:t>
                                      </m:r>
                                    </m:den>
                                  </m:f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  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f>
                                <m:fPr>
                                  <m:type m:val="li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         </m:t>
                                  </m:r>
                                </m:e>
                              </m:func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≤</m:t>
                              </m:r>
                              <m:f>
                                <m:fPr>
                                  <m:type m:val="li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083" y="4889860"/>
                <a:ext cx="3951466" cy="71942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Freeform 36"/>
          <p:cNvSpPr/>
          <p:nvPr/>
        </p:nvSpPr>
        <p:spPr>
          <a:xfrm>
            <a:off x="371563" y="1060609"/>
            <a:ext cx="157743" cy="827314"/>
          </a:xfrm>
          <a:custGeom>
            <a:avLst/>
            <a:gdLst>
              <a:gd name="connsiteX0" fmla="*/ 405139 w 405139"/>
              <a:gd name="connsiteY0" fmla="*/ 827314 h 827314"/>
              <a:gd name="connsiteX1" fmla="*/ 56796 w 405139"/>
              <a:gd name="connsiteY1" fmla="*/ 452845 h 827314"/>
              <a:gd name="connsiteX2" fmla="*/ 4545 w 405139"/>
              <a:gd name="connsiteY2" fmla="*/ 0 h 82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5139" h="827314">
                <a:moveTo>
                  <a:pt x="405139" y="827314"/>
                </a:moveTo>
                <a:cubicBezTo>
                  <a:pt x="264350" y="709022"/>
                  <a:pt x="123562" y="590731"/>
                  <a:pt x="56796" y="452845"/>
                </a:cubicBezTo>
                <a:cubicBezTo>
                  <a:pt x="-9970" y="314959"/>
                  <a:pt x="-2713" y="157479"/>
                  <a:pt x="4545" y="0"/>
                </a:cubicBezTo>
              </a:path>
            </a:pathLst>
          </a:custGeom>
          <a:noFill/>
          <a:ln w="28575">
            <a:solidFill>
              <a:srgbClr val="C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 flipV="1">
            <a:off x="371563" y="2426046"/>
            <a:ext cx="157648" cy="827314"/>
          </a:xfrm>
          <a:custGeom>
            <a:avLst/>
            <a:gdLst>
              <a:gd name="connsiteX0" fmla="*/ 405139 w 405139"/>
              <a:gd name="connsiteY0" fmla="*/ 827314 h 827314"/>
              <a:gd name="connsiteX1" fmla="*/ 56796 w 405139"/>
              <a:gd name="connsiteY1" fmla="*/ 452845 h 827314"/>
              <a:gd name="connsiteX2" fmla="*/ 4545 w 405139"/>
              <a:gd name="connsiteY2" fmla="*/ 0 h 82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5139" h="827314">
                <a:moveTo>
                  <a:pt x="405139" y="827314"/>
                </a:moveTo>
                <a:cubicBezTo>
                  <a:pt x="264350" y="709022"/>
                  <a:pt x="123562" y="590731"/>
                  <a:pt x="56796" y="452845"/>
                </a:cubicBezTo>
                <a:cubicBezTo>
                  <a:pt x="-9970" y="314959"/>
                  <a:pt x="-2713" y="157479"/>
                  <a:pt x="4545" y="0"/>
                </a:cubicBezTo>
              </a:path>
            </a:pathLst>
          </a:custGeom>
          <a:noFill/>
          <a:ln w="28575">
            <a:solidFill>
              <a:srgbClr val="C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>
          <a:xfrm>
            <a:off x="517604" y="1884385"/>
            <a:ext cx="232559" cy="552450"/>
          </a:xfrm>
          <a:custGeom>
            <a:avLst/>
            <a:gdLst>
              <a:gd name="connsiteX0" fmla="*/ 8708 w 243853"/>
              <a:gd name="connsiteY0" fmla="*/ 0 h 574766"/>
              <a:gd name="connsiteX1" fmla="*/ 243840 w 243853"/>
              <a:gd name="connsiteY1" fmla="*/ 278675 h 574766"/>
              <a:gd name="connsiteX2" fmla="*/ 0 w 243853"/>
              <a:gd name="connsiteY2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3853" h="574766">
                <a:moveTo>
                  <a:pt x="8708" y="0"/>
                </a:moveTo>
                <a:cubicBezTo>
                  <a:pt x="126999" y="91440"/>
                  <a:pt x="245291" y="182881"/>
                  <a:pt x="243840" y="278675"/>
                </a:cubicBezTo>
                <a:cubicBezTo>
                  <a:pt x="242389" y="374469"/>
                  <a:pt x="121194" y="474617"/>
                  <a:pt x="0" y="574766"/>
                </a:cubicBezTo>
              </a:path>
            </a:pathLst>
          </a:custGeom>
          <a:noFill/>
          <a:ln w="28575">
            <a:solidFill>
              <a:srgbClr val="C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1451885" y="2000156"/>
                <a:ext cx="5660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𝑐𝑜𝑟𝑒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885" y="2000156"/>
                <a:ext cx="566052" cy="276999"/>
              </a:xfrm>
              <a:prstGeom prst="rect">
                <a:avLst/>
              </a:prstGeom>
              <a:blipFill>
                <a:blip r:embed="rId7"/>
                <a:stretch>
                  <a:fillRect l="-5376" r="-2151" b="-1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1451885" y="1279674"/>
                <a:ext cx="55829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𝑐𝑙𝑎𝑑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885" y="1279674"/>
                <a:ext cx="558293" cy="276999"/>
              </a:xfrm>
              <a:prstGeom prst="rect">
                <a:avLst/>
              </a:prstGeom>
              <a:blipFill>
                <a:blip r:embed="rId8"/>
                <a:stretch>
                  <a:fillRect l="-5435" r="-3261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1451885" y="2768468"/>
                <a:ext cx="55829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𝑐𝑙𝑎𝑑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885" y="2768468"/>
                <a:ext cx="558294" cy="276999"/>
              </a:xfrm>
              <a:prstGeom prst="rect">
                <a:avLst/>
              </a:prstGeom>
              <a:blipFill>
                <a:blip r:embed="rId9"/>
                <a:stretch>
                  <a:fillRect l="-5435" r="-3261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/>
              <p:cNvSpPr txBox="1"/>
              <p:nvPr/>
            </p:nvSpPr>
            <p:spPr>
              <a:xfrm>
                <a:off x="2069993" y="2722301"/>
                <a:ext cx="571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9993" y="2722301"/>
                <a:ext cx="571695" cy="369332"/>
              </a:xfrm>
              <a:prstGeom prst="rect">
                <a:avLst/>
              </a:prstGeom>
              <a:blipFill rotWithShape="0">
                <a:blip r:embed="rId10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/>
              <p:cNvSpPr txBox="1"/>
              <p:nvPr/>
            </p:nvSpPr>
            <p:spPr>
              <a:xfrm>
                <a:off x="2069993" y="1944946"/>
                <a:ext cx="7621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9993" y="1944946"/>
                <a:ext cx="762196" cy="369332"/>
              </a:xfrm>
              <a:prstGeom prst="rect">
                <a:avLst/>
              </a:prstGeom>
              <a:blipFill rotWithShape="0">
                <a:blip r:embed="rId11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/>
              <p:cNvSpPr txBox="1"/>
              <p:nvPr/>
            </p:nvSpPr>
            <p:spPr>
              <a:xfrm>
                <a:off x="2069993" y="1253294"/>
                <a:ext cx="571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9993" y="1253294"/>
                <a:ext cx="571695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797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Planar slab waveguide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93677" y="2436424"/>
            <a:ext cx="3135086" cy="101890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93677" y="1896492"/>
            <a:ext cx="3135086" cy="53993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93677" y="942064"/>
            <a:ext cx="3135086" cy="95442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679198" y="1690997"/>
            <a:ext cx="581384" cy="4588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3679198" y="1538596"/>
            <a:ext cx="0" cy="6112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679198" y="2149822"/>
            <a:ext cx="62057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537172" y="1210609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338787" y="1965156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246390" y="1441807"/>
            <a:ext cx="276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3415252" y="1896492"/>
            <a:ext cx="0" cy="495499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862782" y="1931270"/>
            <a:ext cx="513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d/2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236050" y="4384916"/>
            <a:ext cx="3447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Further simplify as (odd solutions):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083965" y="1383913"/>
            <a:ext cx="39185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lab waveguide has two types of modes</a:t>
            </a:r>
            <a:br>
              <a:rPr lang="en-US" dirty="0" smtClean="0"/>
            </a:br>
            <a:r>
              <a:rPr lang="en-US" b="1" dirty="0" smtClean="0"/>
              <a:t>transverse electric (TE) </a:t>
            </a:r>
            <a:r>
              <a:rPr lang="en-US" dirty="0" smtClean="0"/>
              <a:t>and </a:t>
            </a:r>
          </a:p>
          <a:p>
            <a:r>
              <a:rPr lang="en-US" b="1" dirty="0" smtClean="0"/>
              <a:t>transverse magnetic (TM)</a:t>
            </a:r>
            <a:endParaRPr lang="en-US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2723312" y="3720287"/>
                <a:ext cx="3046155" cy="5633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+(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𝜇𝜖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b="1" dirty="0" smtClean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3312" y="3720287"/>
                <a:ext cx="3046155" cy="56335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/>
          <p:cNvCxnSpPr/>
          <p:nvPr/>
        </p:nvCxnSpPr>
        <p:spPr>
          <a:xfrm flipH="1">
            <a:off x="4534016" y="5096044"/>
            <a:ext cx="77506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309078" y="4904311"/>
            <a:ext cx="3176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Field decays into cladding layers</a:t>
            </a:r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4534016" y="5396490"/>
            <a:ext cx="77506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309078" y="5213261"/>
            <a:ext cx="304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Standing wave solution in core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/>
              <p:cNvSpPr txBox="1"/>
              <p:nvPr/>
            </p:nvSpPr>
            <p:spPr>
              <a:xfrm>
                <a:off x="584083" y="4889860"/>
                <a:ext cx="3835730" cy="10658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p>
                      </m:sSup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type m:val="lin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num>
                                    <m:den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2)</m:t>
                                      </m:r>
                                    </m:den>
                                  </m:f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  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f>
                                <m:fPr>
                                  <m:type m:val="li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       </m:t>
                                  </m:r>
                                </m:e>
                              </m:func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≤</m:t>
                              </m:r>
                              <m:f>
                                <m:fPr>
                                  <m:type m:val="li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type m:val="lin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2)</m:t>
                                      </m:r>
                                    </m:den>
                                  </m:f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  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≤</m:t>
                              </m:r>
                              <m:f>
                                <m:fPr>
                                  <m:type m:val="li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083" y="4889860"/>
                <a:ext cx="3835730" cy="106586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1451885" y="2000156"/>
                <a:ext cx="5660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𝑐𝑜𝑟𝑒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885" y="2000156"/>
                <a:ext cx="566052" cy="276999"/>
              </a:xfrm>
              <a:prstGeom prst="rect">
                <a:avLst/>
              </a:prstGeom>
              <a:blipFill>
                <a:blip r:embed="rId7"/>
                <a:stretch>
                  <a:fillRect l="-5376" r="-2151" b="-1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1451885" y="1279674"/>
                <a:ext cx="55829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𝑐𝑙𝑎𝑑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885" y="1279674"/>
                <a:ext cx="558293" cy="276999"/>
              </a:xfrm>
              <a:prstGeom prst="rect">
                <a:avLst/>
              </a:prstGeom>
              <a:blipFill>
                <a:blip r:embed="rId8"/>
                <a:stretch>
                  <a:fillRect l="-5435" r="-3261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1451885" y="2768468"/>
                <a:ext cx="55829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𝑐𝑙𝑎𝑑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885" y="2768468"/>
                <a:ext cx="558294" cy="276999"/>
              </a:xfrm>
              <a:prstGeom prst="rect">
                <a:avLst/>
              </a:prstGeom>
              <a:blipFill>
                <a:blip r:embed="rId9"/>
                <a:stretch>
                  <a:fillRect l="-5435" r="-3261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Freeform 28"/>
          <p:cNvSpPr/>
          <p:nvPr/>
        </p:nvSpPr>
        <p:spPr>
          <a:xfrm flipH="1" flipV="1">
            <a:off x="436160" y="2431250"/>
            <a:ext cx="215916" cy="827314"/>
          </a:xfrm>
          <a:custGeom>
            <a:avLst/>
            <a:gdLst>
              <a:gd name="connsiteX0" fmla="*/ 405139 w 405139"/>
              <a:gd name="connsiteY0" fmla="*/ 827314 h 827314"/>
              <a:gd name="connsiteX1" fmla="*/ 56796 w 405139"/>
              <a:gd name="connsiteY1" fmla="*/ 452845 h 827314"/>
              <a:gd name="connsiteX2" fmla="*/ 4545 w 405139"/>
              <a:gd name="connsiteY2" fmla="*/ 0 h 82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5139" h="827314">
                <a:moveTo>
                  <a:pt x="405139" y="827314"/>
                </a:moveTo>
                <a:cubicBezTo>
                  <a:pt x="264350" y="709022"/>
                  <a:pt x="123562" y="590731"/>
                  <a:pt x="56796" y="452845"/>
                </a:cubicBezTo>
                <a:cubicBezTo>
                  <a:pt x="-9970" y="314959"/>
                  <a:pt x="-2713" y="157479"/>
                  <a:pt x="4545" y="0"/>
                </a:cubicBezTo>
              </a:path>
            </a:pathLst>
          </a:custGeom>
          <a:noFill/>
          <a:ln w="28575">
            <a:solidFill>
              <a:srgbClr val="C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255928" y="1905740"/>
            <a:ext cx="608241" cy="525780"/>
          </a:xfrm>
          <a:custGeom>
            <a:avLst/>
            <a:gdLst>
              <a:gd name="connsiteX0" fmla="*/ 681736 w 916713"/>
              <a:gd name="connsiteY0" fmla="*/ 0 h 525780"/>
              <a:gd name="connsiteX1" fmla="*/ 879856 w 916713"/>
              <a:gd name="connsiteY1" fmla="*/ 160020 h 525780"/>
              <a:gd name="connsiteX2" fmla="*/ 26416 w 916713"/>
              <a:gd name="connsiteY2" fmla="*/ 381000 h 525780"/>
              <a:gd name="connsiteX3" fmla="*/ 300736 w 916713"/>
              <a:gd name="connsiteY3" fmla="*/ 525780 h 525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713" h="525780">
                <a:moveTo>
                  <a:pt x="681736" y="0"/>
                </a:moveTo>
                <a:cubicBezTo>
                  <a:pt x="835406" y="48260"/>
                  <a:pt x="989076" y="96520"/>
                  <a:pt x="879856" y="160020"/>
                </a:cubicBezTo>
                <a:cubicBezTo>
                  <a:pt x="770636" y="223520"/>
                  <a:pt x="122936" y="320040"/>
                  <a:pt x="26416" y="381000"/>
                </a:cubicBezTo>
                <a:cubicBezTo>
                  <a:pt x="-70104" y="441960"/>
                  <a:pt x="115316" y="483870"/>
                  <a:pt x="300736" y="525780"/>
                </a:cubicBezTo>
              </a:path>
            </a:pathLst>
          </a:custGeom>
          <a:noFill/>
          <a:ln w="28575">
            <a:solidFill>
              <a:srgbClr val="C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551738" y="1075339"/>
            <a:ext cx="157743" cy="827314"/>
          </a:xfrm>
          <a:custGeom>
            <a:avLst/>
            <a:gdLst>
              <a:gd name="connsiteX0" fmla="*/ 405139 w 405139"/>
              <a:gd name="connsiteY0" fmla="*/ 827314 h 827314"/>
              <a:gd name="connsiteX1" fmla="*/ 56796 w 405139"/>
              <a:gd name="connsiteY1" fmla="*/ 452845 h 827314"/>
              <a:gd name="connsiteX2" fmla="*/ 4545 w 405139"/>
              <a:gd name="connsiteY2" fmla="*/ 0 h 82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5139" h="827314">
                <a:moveTo>
                  <a:pt x="405139" y="827314"/>
                </a:moveTo>
                <a:cubicBezTo>
                  <a:pt x="264350" y="709022"/>
                  <a:pt x="123562" y="590731"/>
                  <a:pt x="56796" y="452845"/>
                </a:cubicBezTo>
                <a:cubicBezTo>
                  <a:pt x="-9970" y="314959"/>
                  <a:pt x="-2713" y="157479"/>
                  <a:pt x="4545" y="0"/>
                </a:cubicBezTo>
              </a:path>
            </a:pathLst>
          </a:custGeom>
          <a:noFill/>
          <a:ln w="28575">
            <a:solidFill>
              <a:srgbClr val="C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/>
          <p:cNvCxnSpPr/>
          <p:nvPr/>
        </p:nvCxnSpPr>
        <p:spPr>
          <a:xfrm flipH="1">
            <a:off x="4534016" y="5759242"/>
            <a:ext cx="77506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5309078" y="5567509"/>
            <a:ext cx="3176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Field decays into cladding layers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/>
              <p:cNvSpPr txBox="1"/>
              <p:nvPr/>
            </p:nvSpPr>
            <p:spPr>
              <a:xfrm>
                <a:off x="2069993" y="2722301"/>
                <a:ext cx="571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9993" y="2722301"/>
                <a:ext cx="571695" cy="369332"/>
              </a:xfrm>
              <a:prstGeom prst="rect">
                <a:avLst/>
              </a:prstGeom>
              <a:blipFill rotWithShape="0">
                <a:blip r:embed="rId10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" name="TextBox 43"/>
              <p:cNvSpPr txBox="1"/>
              <p:nvPr/>
            </p:nvSpPr>
            <p:spPr>
              <a:xfrm>
                <a:off x="2069993" y="1944946"/>
                <a:ext cx="7621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9993" y="1944946"/>
                <a:ext cx="762196" cy="369332"/>
              </a:xfrm>
              <a:prstGeom prst="rect">
                <a:avLst/>
              </a:prstGeom>
              <a:blipFill rotWithShape="0">
                <a:blip r:embed="rId11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5" name="TextBox 44"/>
              <p:cNvSpPr txBox="1"/>
              <p:nvPr/>
            </p:nvSpPr>
            <p:spPr>
              <a:xfrm>
                <a:off x="2069993" y="1253294"/>
                <a:ext cx="571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9993" y="1253294"/>
                <a:ext cx="571695" cy="369332"/>
              </a:xfrm>
              <a:prstGeom prst="rect">
                <a:avLst/>
              </a:prstGeom>
              <a:blipFill rotWithShape="0">
                <a:blip r:embed="rId12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383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Planar slab waveguide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93677" y="2436424"/>
            <a:ext cx="3135086" cy="101890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93677" y="1896492"/>
            <a:ext cx="3135086" cy="53993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93677" y="942064"/>
            <a:ext cx="3135086" cy="95442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679198" y="1690997"/>
            <a:ext cx="581384" cy="4588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3679198" y="1538596"/>
            <a:ext cx="0" cy="6112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679198" y="2149822"/>
            <a:ext cx="62057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537172" y="1210609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338787" y="1965156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246390" y="1441807"/>
            <a:ext cx="276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3415252" y="1896492"/>
            <a:ext cx="0" cy="495499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862782" y="1931270"/>
            <a:ext cx="513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d/2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5083965" y="1383913"/>
            <a:ext cx="39185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lab waveguide has two types of modes</a:t>
            </a:r>
            <a:br>
              <a:rPr lang="en-US" dirty="0" smtClean="0"/>
            </a:br>
            <a:r>
              <a:rPr lang="en-US" b="1" dirty="0" smtClean="0"/>
              <a:t>transverse electric (TE) </a:t>
            </a:r>
            <a:r>
              <a:rPr lang="en-US" dirty="0" smtClean="0"/>
              <a:t>and </a:t>
            </a:r>
          </a:p>
          <a:p>
            <a:r>
              <a:rPr lang="en-US" b="1" dirty="0" smtClean="0"/>
              <a:t>transverse magnetic (TM)</a:t>
            </a:r>
            <a:endParaRPr lang="en-US" dirty="0" smtClean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1169618" y="3645055"/>
                <a:ext cx="6153544" cy="817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Plug back into the wave equation: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+(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𝜇𝜖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en-US" b="1" dirty="0">
                  <a:ea typeface="Cambria Math" panose="02040503050406030204" pitchFamily="18" charset="0"/>
                </a:endParaRPr>
              </a:p>
              <a:p>
                <a:endParaRPr lang="en-US" dirty="0" smtClean="0"/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9618" y="3645055"/>
                <a:ext cx="6153544" cy="817916"/>
              </a:xfrm>
              <a:prstGeom prst="rect">
                <a:avLst/>
              </a:prstGeom>
              <a:blipFill rotWithShape="0">
                <a:blip r:embed="rId2"/>
                <a:stretch>
                  <a:fillRect l="-8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Freeform 36"/>
          <p:cNvSpPr/>
          <p:nvPr/>
        </p:nvSpPr>
        <p:spPr>
          <a:xfrm>
            <a:off x="371563" y="1060609"/>
            <a:ext cx="157743" cy="827314"/>
          </a:xfrm>
          <a:custGeom>
            <a:avLst/>
            <a:gdLst>
              <a:gd name="connsiteX0" fmla="*/ 405139 w 405139"/>
              <a:gd name="connsiteY0" fmla="*/ 827314 h 827314"/>
              <a:gd name="connsiteX1" fmla="*/ 56796 w 405139"/>
              <a:gd name="connsiteY1" fmla="*/ 452845 h 827314"/>
              <a:gd name="connsiteX2" fmla="*/ 4545 w 405139"/>
              <a:gd name="connsiteY2" fmla="*/ 0 h 82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5139" h="827314">
                <a:moveTo>
                  <a:pt x="405139" y="827314"/>
                </a:moveTo>
                <a:cubicBezTo>
                  <a:pt x="264350" y="709022"/>
                  <a:pt x="123562" y="590731"/>
                  <a:pt x="56796" y="452845"/>
                </a:cubicBezTo>
                <a:cubicBezTo>
                  <a:pt x="-9970" y="314959"/>
                  <a:pt x="-2713" y="157479"/>
                  <a:pt x="4545" y="0"/>
                </a:cubicBezTo>
              </a:path>
            </a:pathLst>
          </a:custGeom>
          <a:noFill/>
          <a:ln w="28575">
            <a:solidFill>
              <a:srgbClr val="C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 flipV="1">
            <a:off x="371563" y="2426046"/>
            <a:ext cx="157648" cy="827314"/>
          </a:xfrm>
          <a:custGeom>
            <a:avLst/>
            <a:gdLst>
              <a:gd name="connsiteX0" fmla="*/ 405139 w 405139"/>
              <a:gd name="connsiteY0" fmla="*/ 827314 h 827314"/>
              <a:gd name="connsiteX1" fmla="*/ 56796 w 405139"/>
              <a:gd name="connsiteY1" fmla="*/ 452845 h 827314"/>
              <a:gd name="connsiteX2" fmla="*/ 4545 w 405139"/>
              <a:gd name="connsiteY2" fmla="*/ 0 h 82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5139" h="827314">
                <a:moveTo>
                  <a:pt x="405139" y="827314"/>
                </a:moveTo>
                <a:cubicBezTo>
                  <a:pt x="264350" y="709022"/>
                  <a:pt x="123562" y="590731"/>
                  <a:pt x="56796" y="452845"/>
                </a:cubicBezTo>
                <a:cubicBezTo>
                  <a:pt x="-9970" y="314959"/>
                  <a:pt x="-2713" y="157479"/>
                  <a:pt x="4545" y="0"/>
                </a:cubicBezTo>
              </a:path>
            </a:pathLst>
          </a:custGeom>
          <a:noFill/>
          <a:ln w="28575">
            <a:solidFill>
              <a:srgbClr val="C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>
          <a:xfrm>
            <a:off x="517604" y="1884385"/>
            <a:ext cx="232559" cy="552450"/>
          </a:xfrm>
          <a:custGeom>
            <a:avLst/>
            <a:gdLst>
              <a:gd name="connsiteX0" fmla="*/ 8708 w 243853"/>
              <a:gd name="connsiteY0" fmla="*/ 0 h 574766"/>
              <a:gd name="connsiteX1" fmla="*/ 243840 w 243853"/>
              <a:gd name="connsiteY1" fmla="*/ 278675 h 574766"/>
              <a:gd name="connsiteX2" fmla="*/ 0 w 243853"/>
              <a:gd name="connsiteY2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3853" h="574766">
                <a:moveTo>
                  <a:pt x="8708" y="0"/>
                </a:moveTo>
                <a:cubicBezTo>
                  <a:pt x="126999" y="91440"/>
                  <a:pt x="245291" y="182881"/>
                  <a:pt x="243840" y="278675"/>
                </a:cubicBezTo>
                <a:cubicBezTo>
                  <a:pt x="242389" y="374469"/>
                  <a:pt x="121194" y="474617"/>
                  <a:pt x="0" y="574766"/>
                </a:cubicBezTo>
              </a:path>
            </a:pathLst>
          </a:custGeom>
          <a:noFill/>
          <a:ln w="28575">
            <a:solidFill>
              <a:srgbClr val="C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3596407" y="4457067"/>
                <a:ext cx="174175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𝜇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6407" y="4457067"/>
                <a:ext cx="1741759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2797" t="-4348" r="-699" b="-21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TextBox 39"/>
              <p:cNvSpPr txBox="1"/>
              <p:nvPr/>
            </p:nvSpPr>
            <p:spPr>
              <a:xfrm>
                <a:off x="3408824" y="4853474"/>
                <a:ext cx="182543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8824" y="4853474"/>
                <a:ext cx="1825436" cy="276999"/>
              </a:xfrm>
              <a:prstGeom prst="rect">
                <a:avLst/>
              </a:prstGeom>
              <a:blipFill rotWithShape="0">
                <a:blip r:embed="rId4"/>
                <a:stretch>
                  <a:fillRect t="-4348" r="-1000" b="-21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1451885" y="2000156"/>
                <a:ext cx="5660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𝑐𝑜𝑟𝑒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885" y="2000156"/>
                <a:ext cx="566052" cy="276999"/>
              </a:xfrm>
              <a:prstGeom prst="rect">
                <a:avLst/>
              </a:prstGeom>
              <a:blipFill>
                <a:blip r:embed="rId5"/>
                <a:stretch>
                  <a:fillRect l="-5376" r="-2151" b="-1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1451885" y="1279674"/>
                <a:ext cx="55829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𝑐𝑙𝑎𝑑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885" y="1279674"/>
                <a:ext cx="558293" cy="276999"/>
              </a:xfrm>
              <a:prstGeom prst="rect">
                <a:avLst/>
              </a:prstGeom>
              <a:blipFill>
                <a:blip r:embed="rId6"/>
                <a:stretch>
                  <a:fillRect l="-5435" r="-3261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1451885" y="2768468"/>
                <a:ext cx="55829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𝑐𝑙𝑎𝑑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885" y="2768468"/>
                <a:ext cx="558294" cy="276999"/>
              </a:xfrm>
              <a:prstGeom prst="rect">
                <a:avLst/>
              </a:prstGeom>
              <a:blipFill>
                <a:blip r:embed="rId7"/>
                <a:stretch>
                  <a:fillRect l="-5435" r="-3261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/>
              <p:cNvSpPr txBox="1"/>
              <p:nvPr/>
            </p:nvSpPr>
            <p:spPr>
              <a:xfrm>
                <a:off x="2069993" y="2722301"/>
                <a:ext cx="571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9993" y="2722301"/>
                <a:ext cx="571695" cy="369332"/>
              </a:xfrm>
              <a:prstGeom prst="rect">
                <a:avLst/>
              </a:prstGeom>
              <a:blipFill rotWithShape="0">
                <a:blip r:embed="rId8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/>
              <p:cNvSpPr txBox="1"/>
              <p:nvPr/>
            </p:nvSpPr>
            <p:spPr>
              <a:xfrm>
                <a:off x="2069993" y="1944946"/>
                <a:ext cx="7621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9993" y="1944946"/>
                <a:ext cx="762196" cy="369332"/>
              </a:xfrm>
              <a:prstGeom prst="rect">
                <a:avLst/>
              </a:prstGeom>
              <a:blipFill rotWithShape="0">
                <a:blip r:embed="rId9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/>
              <p:cNvSpPr txBox="1"/>
              <p:nvPr/>
            </p:nvSpPr>
            <p:spPr>
              <a:xfrm>
                <a:off x="2069993" y="1253294"/>
                <a:ext cx="571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9993" y="1253294"/>
                <a:ext cx="571695" cy="369332"/>
              </a:xfrm>
              <a:prstGeom prst="rect">
                <a:avLst/>
              </a:prstGeom>
              <a:blipFill rotWithShape="0">
                <a:blip r:embed="rId10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/>
              <p:cNvSpPr txBox="1"/>
              <p:nvPr/>
            </p:nvSpPr>
            <p:spPr>
              <a:xfrm>
                <a:off x="3061197" y="5493623"/>
                <a:ext cx="2520690" cy="461665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txBody>
              <a:bodyPr wrap="none" lIns="91440" tIns="91440" rIns="91440" bIns="9144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1197" y="5493623"/>
                <a:ext cx="2520690" cy="461665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5643561" y="5770622"/>
                <a:ext cx="34658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Need another condition on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 smtClean="0"/>
                  <a:t>)</a:t>
                </a:r>
                <a:endParaRPr lang="en-US" dirty="0"/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3561" y="5770622"/>
                <a:ext cx="3465885" cy="369332"/>
              </a:xfrm>
              <a:prstGeom prst="rect">
                <a:avLst/>
              </a:prstGeom>
              <a:blipFill rotWithShape="0">
                <a:blip r:embed="rId12"/>
                <a:stretch>
                  <a:fillRect l="-1585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149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Planar slab waveguide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93677" y="2436424"/>
            <a:ext cx="3135086" cy="101890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93677" y="1896492"/>
            <a:ext cx="3135086" cy="53993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93677" y="942064"/>
            <a:ext cx="3135086" cy="95442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679198" y="1690997"/>
            <a:ext cx="581384" cy="4588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3679198" y="1538596"/>
            <a:ext cx="0" cy="6112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679198" y="2149822"/>
            <a:ext cx="62057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537172" y="1210609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338787" y="1965156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246390" y="1441807"/>
            <a:ext cx="276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3415252" y="1896492"/>
            <a:ext cx="0" cy="495499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862782" y="1931270"/>
            <a:ext cx="513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d/2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5083965" y="1383913"/>
            <a:ext cx="39185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lab waveguide has two types of modes</a:t>
            </a:r>
            <a:br>
              <a:rPr lang="en-US" dirty="0" smtClean="0"/>
            </a:br>
            <a:r>
              <a:rPr lang="en-US" b="1" dirty="0" smtClean="0"/>
              <a:t>transverse electric (TE) </a:t>
            </a:r>
            <a:r>
              <a:rPr lang="en-US" dirty="0" smtClean="0"/>
              <a:t>and </a:t>
            </a:r>
          </a:p>
          <a:p>
            <a:r>
              <a:rPr lang="en-US" b="1" dirty="0" smtClean="0"/>
              <a:t>transverse magnetic (TM)</a:t>
            </a:r>
            <a:endParaRPr lang="en-US" dirty="0" smtClean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2557210" y="3639086"/>
                <a:ext cx="4116768" cy="22752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Now u</a:t>
                </a:r>
                <a:r>
                  <a:rPr lang="en-US" dirty="0" smtClean="0"/>
                  <a:t>se boundary conditions on E and H:</a:t>
                </a:r>
              </a:p>
              <a:p>
                <a:r>
                  <a:rPr lang="en-US" dirty="0" smtClean="0"/>
                  <a:t>First, f</a:t>
                </a:r>
                <a:r>
                  <a:rPr lang="en-US" dirty="0" smtClean="0"/>
                  <a:t>ind H field using Faraday’s law:</a:t>
                </a:r>
              </a:p>
              <a:p>
                <a:endParaRPr lang="en-US" dirty="0" smtClean="0"/>
              </a:p>
              <a:p>
                <a:pPr algn="ctr"/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𝑬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𝜇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𝑯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en-US" dirty="0" smtClean="0"/>
                  <a:t> 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𝑯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acc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b="1" dirty="0" smtClean="0"/>
              </a:p>
              <a:p>
                <a:endParaRPr lang="en-US" dirty="0" smtClean="0"/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210" y="3639086"/>
                <a:ext cx="4116768" cy="2275238"/>
              </a:xfrm>
              <a:prstGeom prst="rect">
                <a:avLst/>
              </a:prstGeom>
              <a:blipFill rotWithShape="0">
                <a:blip r:embed="rId2"/>
                <a:stretch>
                  <a:fillRect l="-1183" t="-1609" r="-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Freeform 36"/>
          <p:cNvSpPr/>
          <p:nvPr/>
        </p:nvSpPr>
        <p:spPr>
          <a:xfrm>
            <a:off x="371563" y="1060609"/>
            <a:ext cx="157743" cy="827314"/>
          </a:xfrm>
          <a:custGeom>
            <a:avLst/>
            <a:gdLst>
              <a:gd name="connsiteX0" fmla="*/ 405139 w 405139"/>
              <a:gd name="connsiteY0" fmla="*/ 827314 h 827314"/>
              <a:gd name="connsiteX1" fmla="*/ 56796 w 405139"/>
              <a:gd name="connsiteY1" fmla="*/ 452845 h 827314"/>
              <a:gd name="connsiteX2" fmla="*/ 4545 w 405139"/>
              <a:gd name="connsiteY2" fmla="*/ 0 h 82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5139" h="827314">
                <a:moveTo>
                  <a:pt x="405139" y="827314"/>
                </a:moveTo>
                <a:cubicBezTo>
                  <a:pt x="264350" y="709022"/>
                  <a:pt x="123562" y="590731"/>
                  <a:pt x="56796" y="452845"/>
                </a:cubicBezTo>
                <a:cubicBezTo>
                  <a:pt x="-9970" y="314959"/>
                  <a:pt x="-2713" y="157479"/>
                  <a:pt x="4545" y="0"/>
                </a:cubicBezTo>
              </a:path>
            </a:pathLst>
          </a:custGeom>
          <a:noFill/>
          <a:ln w="28575">
            <a:solidFill>
              <a:srgbClr val="C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 flipV="1">
            <a:off x="371563" y="2426046"/>
            <a:ext cx="157648" cy="827314"/>
          </a:xfrm>
          <a:custGeom>
            <a:avLst/>
            <a:gdLst>
              <a:gd name="connsiteX0" fmla="*/ 405139 w 405139"/>
              <a:gd name="connsiteY0" fmla="*/ 827314 h 827314"/>
              <a:gd name="connsiteX1" fmla="*/ 56796 w 405139"/>
              <a:gd name="connsiteY1" fmla="*/ 452845 h 827314"/>
              <a:gd name="connsiteX2" fmla="*/ 4545 w 405139"/>
              <a:gd name="connsiteY2" fmla="*/ 0 h 82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5139" h="827314">
                <a:moveTo>
                  <a:pt x="405139" y="827314"/>
                </a:moveTo>
                <a:cubicBezTo>
                  <a:pt x="264350" y="709022"/>
                  <a:pt x="123562" y="590731"/>
                  <a:pt x="56796" y="452845"/>
                </a:cubicBezTo>
                <a:cubicBezTo>
                  <a:pt x="-9970" y="314959"/>
                  <a:pt x="-2713" y="157479"/>
                  <a:pt x="4545" y="0"/>
                </a:cubicBezTo>
              </a:path>
            </a:pathLst>
          </a:custGeom>
          <a:noFill/>
          <a:ln w="28575">
            <a:solidFill>
              <a:srgbClr val="C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>
          <a:xfrm>
            <a:off x="517604" y="1884385"/>
            <a:ext cx="232559" cy="552450"/>
          </a:xfrm>
          <a:custGeom>
            <a:avLst/>
            <a:gdLst>
              <a:gd name="connsiteX0" fmla="*/ 8708 w 243853"/>
              <a:gd name="connsiteY0" fmla="*/ 0 h 574766"/>
              <a:gd name="connsiteX1" fmla="*/ 243840 w 243853"/>
              <a:gd name="connsiteY1" fmla="*/ 278675 h 574766"/>
              <a:gd name="connsiteX2" fmla="*/ 0 w 243853"/>
              <a:gd name="connsiteY2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3853" h="574766">
                <a:moveTo>
                  <a:pt x="8708" y="0"/>
                </a:moveTo>
                <a:cubicBezTo>
                  <a:pt x="126999" y="91440"/>
                  <a:pt x="245291" y="182881"/>
                  <a:pt x="243840" y="278675"/>
                </a:cubicBezTo>
                <a:cubicBezTo>
                  <a:pt x="242389" y="374469"/>
                  <a:pt x="121194" y="474617"/>
                  <a:pt x="0" y="574766"/>
                </a:cubicBezTo>
              </a:path>
            </a:pathLst>
          </a:custGeom>
          <a:noFill/>
          <a:ln w="28575">
            <a:solidFill>
              <a:srgbClr val="C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1451885" y="2000156"/>
                <a:ext cx="5660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𝑐𝑜𝑟𝑒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885" y="2000156"/>
                <a:ext cx="566052" cy="276999"/>
              </a:xfrm>
              <a:prstGeom prst="rect">
                <a:avLst/>
              </a:prstGeom>
              <a:blipFill>
                <a:blip r:embed="rId4"/>
                <a:stretch>
                  <a:fillRect l="-5376" r="-2151" b="-1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1451885" y="1279674"/>
                <a:ext cx="55829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𝑐𝑙𝑎𝑑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885" y="1279674"/>
                <a:ext cx="558293" cy="276999"/>
              </a:xfrm>
              <a:prstGeom prst="rect">
                <a:avLst/>
              </a:prstGeom>
              <a:blipFill>
                <a:blip r:embed="rId5"/>
                <a:stretch>
                  <a:fillRect l="-5435" r="-3261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1451885" y="2768468"/>
                <a:ext cx="55829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𝑐𝑙𝑎𝑑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885" y="2768468"/>
                <a:ext cx="558294" cy="276999"/>
              </a:xfrm>
              <a:prstGeom prst="rect">
                <a:avLst/>
              </a:prstGeom>
              <a:blipFill>
                <a:blip r:embed="rId6"/>
                <a:stretch>
                  <a:fillRect l="-5435" r="-3261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2627646" y="5658753"/>
                <a:ext cx="35135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 smtClean="0"/>
                  <a:t> inside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 smtClean="0"/>
                  <a:t> outside)</a:t>
                </a:r>
                <a:endParaRPr lang="en-US" dirty="0"/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7646" y="5658753"/>
                <a:ext cx="3513526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1389" t="-8197" r="-1215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2069993" y="2722301"/>
                <a:ext cx="571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9993" y="2722301"/>
                <a:ext cx="571695" cy="369332"/>
              </a:xfrm>
              <a:prstGeom prst="rect">
                <a:avLst/>
              </a:prstGeom>
              <a:blipFill rotWithShape="0">
                <a:blip r:embed="rId8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/>
              <p:cNvSpPr txBox="1"/>
              <p:nvPr/>
            </p:nvSpPr>
            <p:spPr>
              <a:xfrm>
                <a:off x="2069993" y="1944946"/>
                <a:ext cx="7621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9993" y="1944946"/>
                <a:ext cx="762196" cy="369332"/>
              </a:xfrm>
              <a:prstGeom prst="rect">
                <a:avLst/>
              </a:prstGeom>
              <a:blipFill rotWithShape="0">
                <a:blip r:embed="rId9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/>
              <p:cNvSpPr txBox="1"/>
              <p:nvPr/>
            </p:nvSpPr>
            <p:spPr>
              <a:xfrm>
                <a:off x="2069993" y="1253294"/>
                <a:ext cx="571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9993" y="1253294"/>
                <a:ext cx="571695" cy="369332"/>
              </a:xfrm>
              <a:prstGeom prst="rect">
                <a:avLst/>
              </a:prstGeom>
              <a:blipFill rotWithShape="0">
                <a:blip r:embed="rId10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009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Planar slab waveguide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93677" y="2436424"/>
            <a:ext cx="3135086" cy="101890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93677" y="1896492"/>
            <a:ext cx="3135086" cy="53993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93677" y="942064"/>
            <a:ext cx="3135086" cy="95442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679198" y="1690997"/>
            <a:ext cx="581384" cy="4588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3679198" y="1538596"/>
            <a:ext cx="0" cy="6112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679198" y="2149822"/>
            <a:ext cx="62057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537172" y="1210609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338787" y="1965156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246390" y="1441807"/>
            <a:ext cx="276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3415252" y="1896492"/>
            <a:ext cx="0" cy="495499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862782" y="1931270"/>
            <a:ext cx="513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d/2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5083965" y="1383913"/>
            <a:ext cx="39185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lab waveguide has two types of modes</a:t>
            </a:r>
            <a:br>
              <a:rPr lang="en-US" dirty="0" smtClean="0"/>
            </a:br>
            <a:r>
              <a:rPr lang="en-US" b="1" dirty="0" smtClean="0"/>
              <a:t>transverse electric (TE) </a:t>
            </a:r>
            <a:r>
              <a:rPr lang="en-US" dirty="0" smtClean="0"/>
              <a:t>and </a:t>
            </a:r>
          </a:p>
          <a:p>
            <a:r>
              <a:rPr lang="en-US" b="1" dirty="0" smtClean="0"/>
              <a:t>transverse magnetic (TM)</a:t>
            </a:r>
            <a:endParaRPr lang="en-US" dirty="0" smtClean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450387" y="3663707"/>
                <a:ext cx="8545544" cy="3912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BCs: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dirty="0" smtClean="0"/>
                  <a:t> are continuous at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/2</m:t>
                    </m:r>
                  </m:oMath>
                </a14:m>
                <a:r>
                  <a:rPr lang="en-US" dirty="0" smtClean="0"/>
                  <a:t>.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 smtClean="0"/>
                  <a:t> continuous gives same condition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dirty="0" smtClean="0"/>
                  <a:t>):</a:t>
                </a: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387" y="3663707"/>
                <a:ext cx="8545544" cy="391261"/>
              </a:xfrm>
              <a:prstGeom prst="rect">
                <a:avLst/>
              </a:prstGeom>
              <a:blipFill rotWithShape="0">
                <a:blip r:embed="rId2"/>
                <a:stretch>
                  <a:fillRect l="-642" t="-6250" b="-20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Freeform 36"/>
          <p:cNvSpPr/>
          <p:nvPr/>
        </p:nvSpPr>
        <p:spPr>
          <a:xfrm>
            <a:off x="371563" y="1060609"/>
            <a:ext cx="157743" cy="827314"/>
          </a:xfrm>
          <a:custGeom>
            <a:avLst/>
            <a:gdLst>
              <a:gd name="connsiteX0" fmla="*/ 405139 w 405139"/>
              <a:gd name="connsiteY0" fmla="*/ 827314 h 827314"/>
              <a:gd name="connsiteX1" fmla="*/ 56796 w 405139"/>
              <a:gd name="connsiteY1" fmla="*/ 452845 h 827314"/>
              <a:gd name="connsiteX2" fmla="*/ 4545 w 405139"/>
              <a:gd name="connsiteY2" fmla="*/ 0 h 82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5139" h="827314">
                <a:moveTo>
                  <a:pt x="405139" y="827314"/>
                </a:moveTo>
                <a:cubicBezTo>
                  <a:pt x="264350" y="709022"/>
                  <a:pt x="123562" y="590731"/>
                  <a:pt x="56796" y="452845"/>
                </a:cubicBezTo>
                <a:cubicBezTo>
                  <a:pt x="-9970" y="314959"/>
                  <a:pt x="-2713" y="157479"/>
                  <a:pt x="4545" y="0"/>
                </a:cubicBezTo>
              </a:path>
            </a:pathLst>
          </a:custGeom>
          <a:noFill/>
          <a:ln w="28575">
            <a:solidFill>
              <a:srgbClr val="C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 flipV="1">
            <a:off x="371563" y="2426046"/>
            <a:ext cx="157648" cy="827314"/>
          </a:xfrm>
          <a:custGeom>
            <a:avLst/>
            <a:gdLst>
              <a:gd name="connsiteX0" fmla="*/ 405139 w 405139"/>
              <a:gd name="connsiteY0" fmla="*/ 827314 h 827314"/>
              <a:gd name="connsiteX1" fmla="*/ 56796 w 405139"/>
              <a:gd name="connsiteY1" fmla="*/ 452845 h 827314"/>
              <a:gd name="connsiteX2" fmla="*/ 4545 w 405139"/>
              <a:gd name="connsiteY2" fmla="*/ 0 h 82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5139" h="827314">
                <a:moveTo>
                  <a:pt x="405139" y="827314"/>
                </a:moveTo>
                <a:cubicBezTo>
                  <a:pt x="264350" y="709022"/>
                  <a:pt x="123562" y="590731"/>
                  <a:pt x="56796" y="452845"/>
                </a:cubicBezTo>
                <a:cubicBezTo>
                  <a:pt x="-9970" y="314959"/>
                  <a:pt x="-2713" y="157479"/>
                  <a:pt x="4545" y="0"/>
                </a:cubicBezTo>
              </a:path>
            </a:pathLst>
          </a:custGeom>
          <a:noFill/>
          <a:ln w="28575">
            <a:solidFill>
              <a:srgbClr val="C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>
          <a:xfrm>
            <a:off x="517604" y="1884385"/>
            <a:ext cx="232559" cy="552450"/>
          </a:xfrm>
          <a:custGeom>
            <a:avLst/>
            <a:gdLst>
              <a:gd name="connsiteX0" fmla="*/ 8708 w 243853"/>
              <a:gd name="connsiteY0" fmla="*/ 0 h 574766"/>
              <a:gd name="connsiteX1" fmla="*/ 243840 w 243853"/>
              <a:gd name="connsiteY1" fmla="*/ 278675 h 574766"/>
              <a:gd name="connsiteX2" fmla="*/ 0 w 243853"/>
              <a:gd name="connsiteY2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3853" h="574766">
                <a:moveTo>
                  <a:pt x="8708" y="0"/>
                </a:moveTo>
                <a:cubicBezTo>
                  <a:pt x="126999" y="91440"/>
                  <a:pt x="245291" y="182881"/>
                  <a:pt x="243840" y="278675"/>
                </a:cubicBezTo>
                <a:cubicBezTo>
                  <a:pt x="242389" y="374469"/>
                  <a:pt x="121194" y="474617"/>
                  <a:pt x="0" y="574766"/>
                </a:cubicBezTo>
              </a:path>
            </a:pathLst>
          </a:custGeom>
          <a:noFill/>
          <a:ln w="28575">
            <a:solidFill>
              <a:srgbClr val="C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1451885" y="2000156"/>
                <a:ext cx="5660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𝑐𝑜𝑟𝑒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885" y="2000156"/>
                <a:ext cx="566052" cy="276999"/>
              </a:xfrm>
              <a:prstGeom prst="rect">
                <a:avLst/>
              </a:prstGeom>
              <a:blipFill>
                <a:blip r:embed="rId4"/>
                <a:stretch>
                  <a:fillRect l="-5376" r="-2151" b="-1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1451885" y="1279674"/>
                <a:ext cx="55829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𝑐𝑙𝑎𝑑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885" y="1279674"/>
                <a:ext cx="558293" cy="276999"/>
              </a:xfrm>
              <a:prstGeom prst="rect">
                <a:avLst/>
              </a:prstGeom>
              <a:blipFill>
                <a:blip r:embed="rId5"/>
                <a:stretch>
                  <a:fillRect l="-5435" r="-3261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1451885" y="2768468"/>
                <a:ext cx="55829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𝑐𝑙𝑎𝑑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885" y="2768468"/>
                <a:ext cx="558294" cy="276999"/>
              </a:xfrm>
              <a:prstGeom prst="rect">
                <a:avLst/>
              </a:prstGeom>
              <a:blipFill>
                <a:blip r:embed="rId6"/>
                <a:stretch>
                  <a:fillRect l="-5435" r="-3261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2069993" y="2722301"/>
                <a:ext cx="571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9993" y="2722301"/>
                <a:ext cx="571695" cy="369332"/>
              </a:xfrm>
              <a:prstGeom prst="rect">
                <a:avLst/>
              </a:prstGeom>
              <a:blipFill rotWithShape="0">
                <a:blip r:embed="rId7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/>
              <p:cNvSpPr txBox="1"/>
              <p:nvPr/>
            </p:nvSpPr>
            <p:spPr>
              <a:xfrm>
                <a:off x="2069993" y="1944946"/>
                <a:ext cx="7621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9993" y="1944946"/>
                <a:ext cx="762196" cy="369332"/>
              </a:xfrm>
              <a:prstGeom prst="rect">
                <a:avLst/>
              </a:prstGeom>
              <a:blipFill rotWithShape="0">
                <a:blip r:embed="rId8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/>
              <p:cNvSpPr txBox="1"/>
              <p:nvPr/>
            </p:nvSpPr>
            <p:spPr>
              <a:xfrm>
                <a:off x="2069993" y="1253294"/>
                <a:ext cx="571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9993" y="1253294"/>
                <a:ext cx="571695" cy="369332"/>
              </a:xfrm>
              <a:prstGeom prst="rect">
                <a:avLst/>
              </a:prstGeom>
              <a:blipFill rotWithShape="0">
                <a:blip r:embed="rId9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316974" y="4563207"/>
                <a:ext cx="4572000" cy="133703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𝜇</m:t>
                          </m:r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974" y="4563207"/>
                <a:ext cx="4572000" cy="1337033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1915206" y="4236892"/>
            <a:ext cx="1393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Even modes</a:t>
            </a:r>
            <a:r>
              <a:rPr lang="en-US" dirty="0" smtClean="0"/>
              <a:t>: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Rectangle 27"/>
              <p:cNvSpPr/>
              <p:nvPr/>
            </p:nvSpPr>
            <p:spPr>
              <a:xfrm>
                <a:off x="4175503" y="4550975"/>
                <a:ext cx="4572000" cy="133703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𝜇</m:t>
                          </m:r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5503" y="4550975"/>
                <a:ext cx="4572000" cy="1337033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/>
          <p:cNvSpPr txBox="1"/>
          <p:nvPr/>
        </p:nvSpPr>
        <p:spPr>
          <a:xfrm>
            <a:off x="5816494" y="4236892"/>
            <a:ext cx="1343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Odd modes</a:t>
            </a:r>
            <a:r>
              <a:rPr lang="en-US" dirty="0" smtClean="0"/>
              <a:t>: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5816494" y="2888965"/>
                <a:ext cx="3025379" cy="6455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>
                          <a:latin typeface="Cambria Math" panose="02040503050406030204" pitchFamily="18" charset="0"/>
                        </a:rPr>
                        <m:t>𝑯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𝜔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̂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̂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acc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6494" y="2888965"/>
                <a:ext cx="3025379" cy="645561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050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Planar slab waveguide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93677" y="2436424"/>
            <a:ext cx="3135086" cy="101890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93677" y="1896492"/>
            <a:ext cx="3135086" cy="53993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93677" y="942064"/>
            <a:ext cx="3135086" cy="95442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679198" y="1690997"/>
            <a:ext cx="581384" cy="4588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3679198" y="1538596"/>
            <a:ext cx="0" cy="6112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679198" y="2149822"/>
            <a:ext cx="62057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537172" y="1210609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338787" y="1965156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246390" y="1441807"/>
            <a:ext cx="276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3415252" y="1896492"/>
            <a:ext cx="0" cy="495499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862782" y="1931270"/>
            <a:ext cx="513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d/2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5083965" y="1383913"/>
            <a:ext cx="39185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lab waveguide has two types of modes</a:t>
            </a:r>
            <a:br>
              <a:rPr lang="en-US" dirty="0" smtClean="0"/>
            </a:br>
            <a:r>
              <a:rPr lang="en-US" b="1" dirty="0" smtClean="0"/>
              <a:t>transverse electric (TE) </a:t>
            </a:r>
            <a:r>
              <a:rPr lang="en-US" dirty="0" smtClean="0"/>
              <a:t>and </a:t>
            </a:r>
          </a:p>
          <a:p>
            <a:r>
              <a:rPr lang="en-US" b="1" dirty="0" smtClean="0"/>
              <a:t>transverse magnetic (TM)</a:t>
            </a:r>
            <a:endParaRPr lang="en-US" dirty="0" smtClean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3206009" y="3676447"/>
                <a:ext cx="2356799" cy="3912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Eliminate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 smtClean="0"/>
                  <a:t>:</a:t>
                </a: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6009" y="3676447"/>
                <a:ext cx="2356799" cy="391261"/>
              </a:xfrm>
              <a:prstGeom prst="rect">
                <a:avLst/>
              </a:prstGeom>
              <a:blipFill rotWithShape="0">
                <a:blip r:embed="rId2"/>
                <a:stretch>
                  <a:fillRect l="-2326" t="-6250" r="-1292" b="-20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Freeform 36"/>
          <p:cNvSpPr/>
          <p:nvPr/>
        </p:nvSpPr>
        <p:spPr>
          <a:xfrm>
            <a:off x="371563" y="1060609"/>
            <a:ext cx="157743" cy="827314"/>
          </a:xfrm>
          <a:custGeom>
            <a:avLst/>
            <a:gdLst>
              <a:gd name="connsiteX0" fmla="*/ 405139 w 405139"/>
              <a:gd name="connsiteY0" fmla="*/ 827314 h 827314"/>
              <a:gd name="connsiteX1" fmla="*/ 56796 w 405139"/>
              <a:gd name="connsiteY1" fmla="*/ 452845 h 827314"/>
              <a:gd name="connsiteX2" fmla="*/ 4545 w 405139"/>
              <a:gd name="connsiteY2" fmla="*/ 0 h 82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5139" h="827314">
                <a:moveTo>
                  <a:pt x="405139" y="827314"/>
                </a:moveTo>
                <a:cubicBezTo>
                  <a:pt x="264350" y="709022"/>
                  <a:pt x="123562" y="590731"/>
                  <a:pt x="56796" y="452845"/>
                </a:cubicBezTo>
                <a:cubicBezTo>
                  <a:pt x="-9970" y="314959"/>
                  <a:pt x="-2713" y="157479"/>
                  <a:pt x="4545" y="0"/>
                </a:cubicBezTo>
              </a:path>
            </a:pathLst>
          </a:custGeom>
          <a:noFill/>
          <a:ln w="28575">
            <a:solidFill>
              <a:srgbClr val="C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 flipV="1">
            <a:off x="371563" y="2426046"/>
            <a:ext cx="157648" cy="827314"/>
          </a:xfrm>
          <a:custGeom>
            <a:avLst/>
            <a:gdLst>
              <a:gd name="connsiteX0" fmla="*/ 405139 w 405139"/>
              <a:gd name="connsiteY0" fmla="*/ 827314 h 827314"/>
              <a:gd name="connsiteX1" fmla="*/ 56796 w 405139"/>
              <a:gd name="connsiteY1" fmla="*/ 452845 h 827314"/>
              <a:gd name="connsiteX2" fmla="*/ 4545 w 405139"/>
              <a:gd name="connsiteY2" fmla="*/ 0 h 82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5139" h="827314">
                <a:moveTo>
                  <a:pt x="405139" y="827314"/>
                </a:moveTo>
                <a:cubicBezTo>
                  <a:pt x="264350" y="709022"/>
                  <a:pt x="123562" y="590731"/>
                  <a:pt x="56796" y="452845"/>
                </a:cubicBezTo>
                <a:cubicBezTo>
                  <a:pt x="-9970" y="314959"/>
                  <a:pt x="-2713" y="157479"/>
                  <a:pt x="4545" y="0"/>
                </a:cubicBezTo>
              </a:path>
            </a:pathLst>
          </a:custGeom>
          <a:noFill/>
          <a:ln w="28575">
            <a:solidFill>
              <a:srgbClr val="C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>
          <a:xfrm>
            <a:off x="517604" y="1884385"/>
            <a:ext cx="232559" cy="552450"/>
          </a:xfrm>
          <a:custGeom>
            <a:avLst/>
            <a:gdLst>
              <a:gd name="connsiteX0" fmla="*/ 8708 w 243853"/>
              <a:gd name="connsiteY0" fmla="*/ 0 h 574766"/>
              <a:gd name="connsiteX1" fmla="*/ 243840 w 243853"/>
              <a:gd name="connsiteY1" fmla="*/ 278675 h 574766"/>
              <a:gd name="connsiteX2" fmla="*/ 0 w 243853"/>
              <a:gd name="connsiteY2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3853" h="574766">
                <a:moveTo>
                  <a:pt x="8708" y="0"/>
                </a:moveTo>
                <a:cubicBezTo>
                  <a:pt x="126999" y="91440"/>
                  <a:pt x="245291" y="182881"/>
                  <a:pt x="243840" y="278675"/>
                </a:cubicBezTo>
                <a:cubicBezTo>
                  <a:pt x="242389" y="374469"/>
                  <a:pt x="121194" y="474617"/>
                  <a:pt x="0" y="574766"/>
                </a:cubicBezTo>
              </a:path>
            </a:pathLst>
          </a:custGeom>
          <a:noFill/>
          <a:ln w="28575">
            <a:solidFill>
              <a:srgbClr val="C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1451885" y="2000156"/>
                <a:ext cx="5660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𝑐𝑜𝑟𝑒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885" y="2000156"/>
                <a:ext cx="566052" cy="276999"/>
              </a:xfrm>
              <a:prstGeom prst="rect">
                <a:avLst/>
              </a:prstGeom>
              <a:blipFill>
                <a:blip r:embed="rId4"/>
                <a:stretch>
                  <a:fillRect l="-5376" r="-2151" b="-1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1451885" y="1279674"/>
                <a:ext cx="55829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𝑐𝑙𝑎𝑑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885" y="1279674"/>
                <a:ext cx="558293" cy="276999"/>
              </a:xfrm>
              <a:prstGeom prst="rect">
                <a:avLst/>
              </a:prstGeom>
              <a:blipFill>
                <a:blip r:embed="rId5"/>
                <a:stretch>
                  <a:fillRect l="-5435" r="-3261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1451885" y="2768468"/>
                <a:ext cx="55829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𝑐𝑙𝑎𝑑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885" y="2768468"/>
                <a:ext cx="558294" cy="276999"/>
              </a:xfrm>
              <a:prstGeom prst="rect">
                <a:avLst/>
              </a:prstGeom>
              <a:blipFill>
                <a:blip r:embed="rId6"/>
                <a:stretch>
                  <a:fillRect l="-5435" r="-3261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2069993" y="2722301"/>
                <a:ext cx="571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9993" y="2722301"/>
                <a:ext cx="571695" cy="369332"/>
              </a:xfrm>
              <a:prstGeom prst="rect">
                <a:avLst/>
              </a:prstGeom>
              <a:blipFill rotWithShape="0">
                <a:blip r:embed="rId7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/>
              <p:cNvSpPr txBox="1"/>
              <p:nvPr/>
            </p:nvSpPr>
            <p:spPr>
              <a:xfrm>
                <a:off x="2069993" y="1944946"/>
                <a:ext cx="7621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9993" y="1944946"/>
                <a:ext cx="762196" cy="369332"/>
              </a:xfrm>
              <a:prstGeom prst="rect">
                <a:avLst/>
              </a:prstGeom>
              <a:blipFill rotWithShape="0">
                <a:blip r:embed="rId8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/>
              <p:cNvSpPr txBox="1"/>
              <p:nvPr/>
            </p:nvSpPr>
            <p:spPr>
              <a:xfrm>
                <a:off x="2069993" y="1253294"/>
                <a:ext cx="571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9993" y="1253294"/>
                <a:ext cx="571695" cy="369332"/>
              </a:xfrm>
              <a:prstGeom prst="rect">
                <a:avLst/>
              </a:prstGeom>
              <a:blipFill rotWithShape="0">
                <a:blip r:embed="rId9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1518886" y="4797285"/>
                <a:ext cx="2245604" cy="714683"/>
              </a:xfrm>
              <a:prstGeom prst="rect">
                <a:avLst/>
              </a:prstGeom>
              <a:ln w="1905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8886" y="4797285"/>
                <a:ext cx="2245604" cy="714683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1915206" y="4236892"/>
            <a:ext cx="1393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Even modes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5816494" y="4236892"/>
            <a:ext cx="1343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Odd modes</a:t>
            </a:r>
            <a:r>
              <a:rPr lang="en-US" dirty="0" smtClean="0"/>
              <a:t>: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Rectangle 29"/>
              <p:cNvSpPr/>
              <p:nvPr/>
            </p:nvSpPr>
            <p:spPr>
              <a:xfrm>
                <a:off x="5258708" y="4792424"/>
                <a:ext cx="2459210" cy="714683"/>
              </a:xfrm>
              <a:prstGeom prst="rect">
                <a:avLst/>
              </a:prstGeom>
              <a:ln w="1905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cot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8708" y="4792424"/>
                <a:ext cx="2459210" cy="714683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118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Graphical solution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2825750" y="-1060253"/>
            <a:ext cx="3646717" cy="763995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1" name="Rectangle 30"/>
              <p:cNvSpPr/>
              <p:nvPr/>
            </p:nvSpPr>
            <p:spPr>
              <a:xfrm>
                <a:off x="1616857" y="4949685"/>
                <a:ext cx="2245604" cy="645561"/>
              </a:xfrm>
              <a:prstGeom prst="rect">
                <a:avLst/>
              </a:prstGeom>
              <a:ln w="1905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num>
                        <m:den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func>
                        <m:func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6857" y="4949685"/>
                <a:ext cx="2245604" cy="64556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/>
          <p:cNvSpPr txBox="1"/>
          <p:nvPr/>
        </p:nvSpPr>
        <p:spPr>
          <a:xfrm>
            <a:off x="2111149" y="4583085"/>
            <a:ext cx="1393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Even modes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6012437" y="4583085"/>
            <a:ext cx="1343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Odd modes</a:t>
            </a:r>
            <a:r>
              <a:rPr lang="en-US" dirty="0" smtClean="0"/>
              <a:t>: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0" name="Rectangle 39"/>
              <p:cNvSpPr/>
              <p:nvPr/>
            </p:nvSpPr>
            <p:spPr>
              <a:xfrm>
                <a:off x="5356679" y="4944824"/>
                <a:ext cx="2459210" cy="645561"/>
              </a:xfrm>
              <a:prstGeom prst="rect">
                <a:avLst/>
              </a:prstGeom>
              <a:ln w="1905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num>
                        <m:den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func>
                        <m:func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cot</m:t>
                          </m:r>
                        </m:fName>
                        <m:e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6679" y="4944824"/>
                <a:ext cx="2459210" cy="64556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" name="TextBox 40"/>
              <p:cNvSpPr txBox="1"/>
              <p:nvPr/>
            </p:nvSpPr>
            <p:spPr>
              <a:xfrm>
                <a:off x="3295804" y="5689644"/>
                <a:ext cx="2520690" cy="461665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txBody>
              <a:bodyPr wrap="none" lIns="91440" tIns="91440" rIns="91440" bIns="9144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5804" y="5689644"/>
                <a:ext cx="2520690" cy="46166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/>
          <p:cNvCxnSpPr/>
          <p:nvPr/>
        </p:nvCxnSpPr>
        <p:spPr>
          <a:xfrm flipV="1">
            <a:off x="2253343" y="1959430"/>
            <a:ext cx="141514" cy="3156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90890" y="2248821"/>
            <a:ext cx="29268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“Radius” increases as d increases</a:t>
            </a:r>
          </a:p>
          <a:p>
            <a:r>
              <a:rPr lang="en-US" sz="1600" dirty="0" smtClean="0"/>
              <a:t>More modes are allowed</a:t>
            </a:r>
            <a:endParaRPr lang="en-US" sz="1600" dirty="0"/>
          </a:p>
        </p:txBody>
      </p:sp>
      <p:cxnSp>
        <p:nvCxnSpPr>
          <p:cNvPr id="42" name="Straight Arrow Connector 41"/>
          <p:cNvCxnSpPr/>
          <p:nvPr/>
        </p:nvCxnSpPr>
        <p:spPr>
          <a:xfrm flipV="1">
            <a:off x="2739659" y="3537860"/>
            <a:ext cx="1754780" cy="14151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/>
              <p:cNvSpPr txBox="1"/>
              <p:nvPr/>
            </p:nvSpPr>
            <p:spPr>
              <a:xfrm>
                <a:off x="790890" y="3147243"/>
                <a:ext cx="2111347" cy="8396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Single-mode condition: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𝑑</m:t>
                      </m:r>
                      <m:rad>
                        <m:radPr>
                          <m:degHide m:val="on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890" y="3147243"/>
                <a:ext cx="2111347" cy="839653"/>
              </a:xfrm>
              <a:prstGeom prst="rect">
                <a:avLst/>
              </a:prstGeom>
              <a:blipFill rotWithShape="0">
                <a:blip r:embed="rId6"/>
                <a:stretch>
                  <a:fillRect l="-1734" t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9" name="Straight Arrow Connector 48"/>
          <p:cNvCxnSpPr/>
          <p:nvPr/>
        </p:nvCxnSpPr>
        <p:spPr>
          <a:xfrm flipH="1" flipV="1">
            <a:off x="6520543" y="1404259"/>
            <a:ext cx="391886" cy="3590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51" name="TextBox 50"/>
              <p:cNvSpPr txBox="1"/>
              <p:nvPr/>
            </p:nvSpPr>
            <p:spPr>
              <a:xfrm>
                <a:off x="6626984" y="1763276"/>
                <a:ext cx="1910242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Confinement factor (related to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1600" dirty="0" smtClean="0"/>
                  <a:t>) gets better for each mode as d increases</a:t>
                </a:r>
                <a:endParaRPr lang="en-US" sz="1600" dirty="0"/>
              </a:p>
            </p:txBody>
          </p:sp>
        </mc:Choice>
        <mc:Fallback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6984" y="1763276"/>
                <a:ext cx="1910242" cy="1077218"/>
              </a:xfrm>
              <a:prstGeom prst="rect">
                <a:avLst/>
              </a:prstGeom>
              <a:blipFill rotWithShape="0">
                <a:blip r:embed="rId7"/>
                <a:stretch>
                  <a:fillRect l="-1597" t="-1695" b="-62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986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Optical waveguides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514768" y="3800481"/>
            <a:ext cx="2129051" cy="2129051"/>
          </a:xfrm>
          <a:prstGeom prst="ellipse">
            <a:avLst/>
          </a:prstGeom>
          <a:solidFill>
            <a:srgbClr val="C4BD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425568" y="4676214"/>
            <a:ext cx="366214" cy="366214"/>
          </a:xfrm>
          <a:prstGeom prst="ellipse">
            <a:avLst/>
          </a:prstGeom>
          <a:solidFill>
            <a:srgbClr val="DDD9C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85" y="1233756"/>
            <a:ext cx="8797734" cy="22142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328850" y="2093354"/>
                <a:ext cx="7507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𝑐𝑜𝑟𝑒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8850" y="2093354"/>
                <a:ext cx="750718" cy="36933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285942" y="1467633"/>
                <a:ext cx="7429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𝑐𝑙𝑎𝑑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5942" y="1467633"/>
                <a:ext cx="742960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285942" y="2770661"/>
                <a:ext cx="7429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𝑐𝑙𝑎𝑑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5942" y="2770661"/>
                <a:ext cx="742960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4265393" y="2061088"/>
                <a:ext cx="7507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𝑐𝑜𝑟𝑒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5393" y="2061088"/>
                <a:ext cx="750718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222485" y="1435367"/>
                <a:ext cx="7429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𝑐𝑙𝑎𝑑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2485" y="1435367"/>
                <a:ext cx="742960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4222485" y="2738395"/>
                <a:ext cx="7429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𝑐𝑙𝑎𝑑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2485" y="2738395"/>
                <a:ext cx="742960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7267525" y="2061088"/>
                <a:ext cx="7507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𝑐𝑜𝑟𝑒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7525" y="2061088"/>
                <a:ext cx="750718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7224617" y="1435367"/>
                <a:ext cx="7429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𝑐𝑙𝑎𝑑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4617" y="1435367"/>
                <a:ext cx="742960" cy="3693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7224617" y="2738395"/>
                <a:ext cx="7429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𝑐𝑙𝑎𝑑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4617" y="2738395"/>
                <a:ext cx="742960" cy="369332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785214" y="4606817"/>
                <a:ext cx="7507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𝑐𝑜𝑟𝑒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214" y="4606817"/>
                <a:ext cx="750718" cy="369332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1164452" y="3995789"/>
                <a:ext cx="7429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𝑐𝑙𝑎𝑑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4452" y="3995789"/>
                <a:ext cx="742960" cy="369332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/>
          <p:cNvSpPr txBox="1"/>
          <p:nvPr/>
        </p:nvSpPr>
        <p:spPr>
          <a:xfrm>
            <a:off x="155437" y="856605"/>
            <a:ext cx="1636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Slab waveguide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3197973" y="859149"/>
            <a:ext cx="1767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Ridge waveguide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6168222" y="875710"/>
            <a:ext cx="1544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Rib waveguide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2407096" y="5372150"/>
            <a:ext cx="1310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Step-index</a:t>
            </a:r>
            <a:br>
              <a:rPr lang="en-US" dirty="0" smtClean="0"/>
            </a:br>
            <a:r>
              <a:rPr lang="en-US" dirty="0" smtClean="0"/>
              <a:t>optical fiber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4004771" y="3447013"/>
                <a:ext cx="4665316" cy="2585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An optical waveguide has the general</a:t>
                </a:r>
                <a:br>
                  <a:rPr lang="en-US" dirty="0" smtClean="0"/>
                </a:br>
                <a:r>
                  <a:rPr lang="en-US" dirty="0" smtClean="0"/>
                  <a:t>property that there is always a material</a:t>
                </a:r>
                <a:br>
                  <a:rPr lang="en-US" dirty="0" smtClean="0"/>
                </a:br>
                <a:r>
                  <a:rPr lang="en-US" dirty="0" smtClean="0"/>
                  <a:t>with high refractive index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𝑐𝑜𝑟𝑒</m:t>
                        </m:r>
                      </m:sub>
                    </m:sSub>
                  </m:oMath>
                </a14:m>
                <a:r>
                  <a:rPr lang="en-US" dirty="0" smtClean="0"/>
                  <a:t>) surrounded</a:t>
                </a:r>
                <a:br>
                  <a:rPr lang="en-US" dirty="0" smtClean="0"/>
                </a:br>
                <a:r>
                  <a:rPr lang="en-US" dirty="0" smtClean="0"/>
                  <a:t>by a material with lower refractive index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𝑐𝑙𝑎𝑑</m:t>
                        </m:r>
                      </m:sub>
                    </m:sSub>
                  </m:oMath>
                </a14:m>
                <a:r>
                  <a:rPr lang="en-US" dirty="0" smtClean="0"/>
                  <a:t>)</a:t>
                </a:r>
              </a:p>
              <a:p>
                <a:endParaRPr lang="en-US" dirty="0"/>
              </a:p>
              <a:p>
                <a:r>
                  <a:rPr lang="en-US" dirty="0" smtClean="0"/>
                  <a:t>Light is confined by total internal reflection</a:t>
                </a:r>
              </a:p>
              <a:p>
                <a:r>
                  <a:rPr lang="en-US" dirty="0" smtClean="0"/>
                  <a:t>in ray optics picture</a:t>
                </a:r>
              </a:p>
              <a:p>
                <a:endParaRPr lang="en-US" dirty="0"/>
              </a:p>
              <a:p>
                <a:r>
                  <a:rPr lang="en-US" dirty="0" smtClean="0"/>
                  <a:t>Need wave optics to solve for guided modes</a:t>
                </a: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4771" y="3447013"/>
                <a:ext cx="4665316" cy="2585323"/>
              </a:xfrm>
              <a:prstGeom prst="rect">
                <a:avLst/>
              </a:prstGeom>
              <a:blipFill rotWithShape="0">
                <a:blip r:embed="rId14"/>
                <a:stretch>
                  <a:fillRect l="-1176" t="-1176" r="-261" b="-2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6940709" y="5929532"/>
            <a:ext cx="1899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Ref: Chuang, Ch. 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61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 modes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69900" y="2983342"/>
            <a:ext cx="2331809" cy="101890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69900" y="2443410"/>
            <a:ext cx="2331809" cy="53993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69900" y="1488982"/>
            <a:ext cx="2331809" cy="95442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929862" y="1611065"/>
            <a:ext cx="157743" cy="827314"/>
          </a:xfrm>
          <a:custGeom>
            <a:avLst/>
            <a:gdLst>
              <a:gd name="connsiteX0" fmla="*/ 405139 w 405139"/>
              <a:gd name="connsiteY0" fmla="*/ 827314 h 827314"/>
              <a:gd name="connsiteX1" fmla="*/ 56796 w 405139"/>
              <a:gd name="connsiteY1" fmla="*/ 452845 h 827314"/>
              <a:gd name="connsiteX2" fmla="*/ 4545 w 405139"/>
              <a:gd name="connsiteY2" fmla="*/ 0 h 82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5139" h="827314">
                <a:moveTo>
                  <a:pt x="405139" y="827314"/>
                </a:moveTo>
                <a:cubicBezTo>
                  <a:pt x="264350" y="709022"/>
                  <a:pt x="123562" y="590731"/>
                  <a:pt x="56796" y="452845"/>
                </a:cubicBezTo>
                <a:cubicBezTo>
                  <a:pt x="-9970" y="314959"/>
                  <a:pt x="-2713" y="157479"/>
                  <a:pt x="4545" y="0"/>
                </a:cubicBezTo>
              </a:path>
            </a:pathLst>
          </a:custGeom>
          <a:noFill/>
          <a:ln w="28575">
            <a:solidFill>
              <a:srgbClr val="C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 flipV="1">
            <a:off x="929862" y="2976502"/>
            <a:ext cx="157648" cy="827314"/>
          </a:xfrm>
          <a:custGeom>
            <a:avLst/>
            <a:gdLst>
              <a:gd name="connsiteX0" fmla="*/ 405139 w 405139"/>
              <a:gd name="connsiteY0" fmla="*/ 827314 h 827314"/>
              <a:gd name="connsiteX1" fmla="*/ 56796 w 405139"/>
              <a:gd name="connsiteY1" fmla="*/ 452845 h 827314"/>
              <a:gd name="connsiteX2" fmla="*/ 4545 w 405139"/>
              <a:gd name="connsiteY2" fmla="*/ 0 h 82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5139" h="827314">
                <a:moveTo>
                  <a:pt x="405139" y="827314"/>
                </a:moveTo>
                <a:cubicBezTo>
                  <a:pt x="264350" y="709022"/>
                  <a:pt x="123562" y="590731"/>
                  <a:pt x="56796" y="452845"/>
                </a:cubicBezTo>
                <a:cubicBezTo>
                  <a:pt x="-9970" y="314959"/>
                  <a:pt x="-2713" y="157479"/>
                  <a:pt x="4545" y="0"/>
                </a:cubicBezTo>
              </a:path>
            </a:pathLst>
          </a:custGeom>
          <a:noFill/>
          <a:ln w="28575">
            <a:solidFill>
              <a:srgbClr val="C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1075903" y="2434841"/>
            <a:ext cx="232559" cy="552450"/>
          </a:xfrm>
          <a:custGeom>
            <a:avLst/>
            <a:gdLst>
              <a:gd name="connsiteX0" fmla="*/ 8708 w 243853"/>
              <a:gd name="connsiteY0" fmla="*/ 0 h 574766"/>
              <a:gd name="connsiteX1" fmla="*/ 243840 w 243853"/>
              <a:gd name="connsiteY1" fmla="*/ 278675 h 574766"/>
              <a:gd name="connsiteX2" fmla="*/ 0 w 243853"/>
              <a:gd name="connsiteY2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3853" h="574766">
                <a:moveTo>
                  <a:pt x="8708" y="0"/>
                </a:moveTo>
                <a:cubicBezTo>
                  <a:pt x="126999" y="91440"/>
                  <a:pt x="245291" y="182881"/>
                  <a:pt x="243840" y="278675"/>
                </a:cubicBezTo>
                <a:cubicBezTo>
                  <a:pt x="242389" y="374469"/>
                  <a:pt x="121194" y="474617"/>
                  <a:pt x="0" y="574766"/>
                </a:cubicBezTo>
              </a:path>
            </a:pathLst>
          </a:custGeom>
          <a:noFill/>
          <a:ln w="28575">
            <a:solidFill>
              <a:srgbClr val="C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180364" y="2978311"/>
            <a:ext cx="2331809" cy="101890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180364" y="2438379"/>
            <a:ext cx="2331809" cy="53993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180364" y="1483951"/>
            <a:ext cx="2331809" cy="95442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6392930" y="1606034"/>
            <a:ext cx="405139" cy="827314"/>
          </a:xfrm>
          <a:custGeom>
            <a:avLst/>
            <a:gdLst>
              <a:gd name="connsiteX0" fmla="*/ 405139 w 405139"/>
              <a:gd name="connsiteY0" fmla="*/ 827314 h 827314"/>
              <a:gd name="connsiteX1" fmla="*/ 56796 w 405139"/>
              <a:gd name="connsiteY1" fmla="*/ 452845 h 827314"/>
              <a:gd name="connsiteX2" fmla="*/ 4545 w 405139"/>
              <a:gd name="connsiteY2" fmla="*/ 0 h 82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5139" h="827314">
                <a:moveTo>
                  <a:pt x="405139" y="827314"/>
                </a:moveTo>
                <a:cubicBezTo>
                  <a:pt x="264350" y="709022"/>
                  <a:pt x="123562" y="590731"/>
                  <a:pt x="56796" y="452845"/>
                </a:cubicBezTo>
                <a:cubicBezTo>
                  <a:pt x="-9970" y="314959"/>
                  <a:pt x="-2713" y="157479"/>
                  <a:pt x="4545" y="0"/>
                </a:cubicBezTo>
              </a:path>
            </a:pathLst>
          </a:custGeom>
          <a:noFill/>
          <a:ln w="28575">
            <a:solidFill>
              <a:srgbClr val="C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 flipV="1">
            <a:off x="6392835" y="2971471"/>
            <a:ext cx="405139" cy="827314"/>
          </a:xfrm>
          <a:custGeom>
            <a:avLst/>
            <a:gdLst>
              <a:gd name="connsiteX0" fmla="*/ 405139 w 405139"/>
              <a:gd name="connsiteY0" fmla="*/ 827314 h 827314"/>
              <a:gd name="connsiteX1" fmla="*/ 56796 w 405139"/>
              <a:gd name="connsiteY1" fmla="*/ 452845 h 827314"/>
              <a:gd name="connsiteX2" fmla="*/ 4545 w 405139"/>
              <a:gd name="connsiteY2" fmla="*/ 0 h 82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5139" h="827314">
                <a:moveTo>
                  <a:pt x="405139" y="827314"/>
                </a:moveTo>
                <a:cubicBezTo>
                  <a:pt x="264350" y="709022"/>
                  <a:pt x="123562" y="590731"/>
                  <a:pt x="56796" y="452845"/>
                </a:cubicBezTo>
                <a:cubicBezTo>
                  <a:pt x="-9970" y="314959"/>
                  <a:pt x="-2713" y="157479"/>
                  <a:pt x="4545" y="0"/>
                </a:cubicBezTo>
              </a:path>
            </a:pathLst>
          </a:custGeom>
          <a:noFill/>
          <a:ln w="28575">
            <a:solidFill>
              <a:srgbClr val="C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6568784" y="2437305"/>
            <a:ext cx="517593" cy="549275"/>
          </a:xfrm>
          <a:custGeom>
            <a:avLst/>
            <a:gdLst>
              <a:gd name="connsiteX0" fmla="*/ 226454 w 517593"/>
              <a:gd name="connsiteY0" fmla="*/ 0 h 539931"/>
              <a:gd name="connsiteX1" fmla="*/ 487711 w 517593"/>
              <a:gd name="connsiteY1" fmla="*/ 121920 h 539931"/>
              <a:gd name="connsiteX2" fmla="*/ 31 w 517593"/>
              <a:gd name="connsiteY2" fmla="*/ 261257 h 539931"/>
              <a:gd name="connsiteX3" fmla="*/ 513836 w 517593"/>
              <a:gd name="connsiteY3" fmla="*/ 409303 h 539931"/>
              <a:gd name="connsiteX4" fmla="*/ 191619 w 517593"/>
              <a:gd name="connsiteY4" fmla="*/ 539931 h 53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593" h="539931">
                <a:moveTo>
                  <a:pt x="226454" y="0"/>
                </a:moveTo>
                <a:cubicBezTo>
                  <a:pt x="375951" y="39188"/>
                  <a:pt x="525448" y="78377"/>
                  <a:pt x="487711" y="121920"/>
                </a:cubicBezTo>
                <a:cubicBezTo>
                  <a:pt x="449974" y="165463"/>
                  <a:pt x="-4323" y="213360"/>
                  <a:pt x="31" y="261257"/>
                </a:cubicBezTo>
                <a:cubicBezTo>
                  <a:pt x="4385" y="309154"/>
                  <a:pt x="481905" y="362857"/>
                  <a:pt x="513836" y="409303"/>
                </a:cubicBezTo>
                <a:cubicBezTo>
                  <a:pt x="545767" y="455749"/>
                  <a:pt x="368693" y="497840"/>
                  <a:pt x="191619" y="539931"/>
                </a:cubicBezTo>
              </a:path>
            </a:pathLst>
          </a:custGeom>
          <a:noFill/>
          <a:ln w="28575">
            <a:solidFill>
              <a:srgbClr val="C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1308462" y="1001248"/>
            <a:ext cx="487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</a:t>
            </a:r>
            <a:r>
              <a:rPr lang="en-US" baseline="-25000" dirty="0" smtClean="0"/>
              <a:t>0</a:t>
            </a:r>
            <a:endParaRPr lang="en-US" baseline="-25000" dirty="0"/>
          </a:p>
        </p:txBody>
      </p:sp>
      <p:sp>
        <p:nvSpPr>
          <p:cNvPr id="42" name="TextBox 41"/>
          <p:cNvSpPr txBox="1"/>
          <p:nvPr/>
        </p:nvSpPr>
        <p:spPr>
          <a:xfrm>
            <a:off x="7056884" y="1001008"/>
            <a:ext cx="487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43" name="TextBox 42"/>
          <p:cNvSpPr txBox="1"/>
          <p:nvPr/>
        </p:nvSpPr>
        <p:spPr>
          <a:xfrm>
            <a:off x="4182062" y="1001248"/>
            <a:ext cx="487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44" name="Rectangle 43"/>
          <p:cNvSpPr/>
          <p:nvPr/>
        </p:nvSpPr>
        <p:spPr>
          <a:xfrm>
            <a:off x="3361962" y="2978311"/>
            <a:ext cx="2331809" cy="101890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3361962" y="2438379"/>
            <a:ext cx="2331809" cy="53993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361962" y="1483951"/>
            <a:ext cx="2331809" cy="95442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9"/>
          <p:cNvSpPr/>
          <p:nvPr/>
        </p:nvSpPr>
        <p:spPr>
          <a:xfrm flipH="1" flipV="1">
            <a:off x="3785217" y="2963910"/>
            <a:ext cx="215916" cy="827314"/>
          </a:xfrm>
          <a:custGeom>
            <a:avLst/>
            <a:gdLst>
              <a:gd name="connsiteX0" fmla="*/ 405139 w 405139"/>
              <a:gd name="connsiteY0" fmla="*/ 827314 h 827314"/>
              <a:gd name="connsiteX1" fmla="*/ 56796 w 405139"/>
              <a:gd name="connsiteY1" fmla="*/ 452845 h 827314"/>
              <a:gd name="connsiteX2" fmla="*/ 4545 w 405139"/>
              <a:gd name="connsiteY2" fmla="*/ 0 h 82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5139" h="827314">
                <a:moveTo>
                  <a:pt x="405139" y="827314"/>
                </a:moveTo>
                <a:cubicBezTo>
                  <a:pt x="264350" y="709022"/>
                  <a:pt x="123562" y="590731"/>
                  <a:pt x="56796" y="452845"/>
                </a:cubicBezTo>
                <a:cubicBezTo>
                  <a:pt x="-9970" y="314959"/>
                  <a:pt x="-2713" y="157479"/>
                  <a:pt x="4545" y="0"/>
                </a:cubicBezTo>
              </a:path>
            </a:pathLst>
          </a:custGeom>
          <a:noFill/>
          <a:ln w="28575">
            <a:solidFill>
              <a:srgbClr val="C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3"/>
          <p:cNvSpPr/>
          <p:nvPr/>
        </p:nvSpPr>
        <p:spPr>
          <a:xfrm>
            <a:off x="3604985" y="2438400"/>
            <a:ext cx="608241" cy="525780"/>
          </a:xfrm>
          <a:custGeom>
            <a:avLst/>
            <a:gdLst>
              <a:gd name="connsiteX0" fmla="*/ 681736 w 916713"/>
              <a:gd name="connsiteY0" fmla="*/ 0 h 525780"/>
              <a:gd name="connsiteX1" fmla="*/ 879856 w 916713"/>
              <a:gd name="connsiteY1" fmla="*/ 160020 h 525780"/>
              <a:gd name="connsiteX2" fmla="*/ 26416 w 916713"/>
              <a:gd name="connsiteY2" fmla="*/ 381000 h 525780"/>
              <a:gd name="connsiteX3" fmla="*/ 300736 w 916713"/>
              <a:gd name="connsiteY3" fmla="*/ 525780 h 525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713" h="525780">
                <a:moveTo>
                  <a:pt x="681736" y="0"/>
                </a:moveTo>
                <a:cubicBezTo>
                  <a:pt x="835406" y="48260"/>
                  <a:pt x="989076" y="96520"/>
                  <a:pt x="879856" y="160020"/>
                </a:cubicBezTo>
                <a:cubicBezTo>
                  <a:pt x="770636" y="223520"/>
                  <a:pt x="122936" y="320040"/>
                  <a:pt x="26416" y="381000"/>
                </a:cubicBezTo>
                <a:cubicBezTo>
                  <a:pt x="-70104" y="441960"/>
                  <a:pt x="115316" y="483870"/>
                  <a:pt x="300736" y="525780"/>
                </a:cubicBezTo>
              </a:path>
            </a:pathLst>
          </a:custGeom>
          <a:noFill/>
          <a:ln w="28575">
            <a:solidFill>
              <a:srgbClr val="C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 57"/>
          <p:cNvSpPr/>
          <p:nvPr/>
        </p:nvSpPr>
        <p:spPr>
          <a:xfrm>
            <a:off x="3900795" y="1607999"/>
            <a:ext cx="157743" cy="827314"/>
          </a:xfrm>
          <a:custGeom>
            <a:avLst/>
            <a:gdLst>
              <a:gd name="connsiteX0" fmla="*/ 405139 w 405139"/>
              <a:gd name="connsiteY0" fmla="*/ 827314 h 827314"/>
              <a:gd name="connsiteX1" fmla="*/ 56796 w 405139"/>
              <a:gd name="connsiteY1" fmla="*/ 452845 h 827314"/>
              <a:gd name="connsiteX2" fmla="*/ 4545 w 405139"/>
              <a:gd name="connsiteY2" fmla="*/ 0 h 82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5139" h="827314">
                <a:moveTo>
                  <a:pt x="405139" y="827314"/>
                </a:moveTo>
                <a:cubicBezTo>
                  <a:pt x="264350" y="709022"/>
                  <a:pt x="123562" y="590731"/>
                  <a:pt x="56796" y="452845"/>
                </a:cubicBezTo>
                <a:cubicBezTo>
                  <a:pt x="-9970" y="314959"/>
                  <a:pt x="-2713" y="157479"/>
                  <a:pt x="4545" y="0"/>
                </a:cubicBezTo>
              </a:path>
            </a:pathLst>
          </a:custGeom>
          <a:noFill/>
          <a:ln w="28575">
            <a:solidFill>
              <a:srgbClr val="C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1669324" y="2535795"/>
                <a:ext cx="5660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𝑐𝑜𝑟𝑒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9324" y="2535795"/>
                <a:ext cx="566052" cy="276999"/>
              </a:xfrm>
              <a:prstGeom prst="rect">
                <a:avLst/>
              </a:prstGeom>
              <a:blipFill>
                <a:blip r:embed="rId2"/>
                <a:stretch>
                  <a:fillRect l="-5376" r="-1075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1669324" y="1815313"/>
                <a:ext cx="55829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𝑐𝑙𝑎𝑑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9324" y="1815313"/>
                <a:ext cx="558293" cy="276999"/>
              </a:xfrm>
              <a:prstGeom prst="rect">
                <a:avLst/>
              </a:prstGeom>
              <a:blipFill>
                <a:blip r:embed="rId3"/>
                <a:stretch>
                  <a:fillRect l="-5495" r="-4396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1669324" y="3304107"/>
                <a:ext cx="55829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𝑐𝑙𝑎𝑑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9324" y="3304107"/>
                <a:ext cx="558294" cy="276999"/>
              </a:xfrm>
              <a:prstGeom prst="rect">
                <a:avLst/>
              </a:prstGeom>
              <a:blipFill>
                <a:blip r:embed="rId4"/>
                <a:stretch>
                  <a:fillRect l="-5495" r="-4396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4754568" y="2531832"/>
                <a:ext cx="5660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𝑐𝑜𝑟𝑒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4568" y="2531832"/>
                <a:ext cx="566052" cy="276999"/>
              </a:xfrm>
              <a:prstGeom prst="rect">
                <a:avLst/>
              </a:prstGeom>
              <a:blipFill>
                <a:blip r:embed="rId5"/>
                <a:stretch>
                  <a:fillRect l="-5376" r="-1075" b="-1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4754568" y="1811350"/>
                <a:ext cx="55829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𝑐𝑙𝑎𝑑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4568" y="1811350"/>
                <a:ext cx="558293" cy="276999"/>
              </a:xfrm>
              <a:prstGeom prst="rect">
                <a:avLst/>
              </a:prstGeom>
              <a:blipFill>
                <a:blip r:embed="rId6"/>
                <a:stretch>
                  <a:fillRect l="-5435" r="-3261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4754568" y="3300144"/>
                <a:ext cx="55829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𝑐𝑙𝑎𝑑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4568" y="3300144"/>
                <a:ext cx="558294" cy="276999"/>
              </a:xfrm>
              <a:prstGeom prst="rect">
                <a:avLst/>
              </a:prstGeom>
              <a:blipFill>
                <a:blip r:embed="rId7"/>
                <a:stretch>
                  <a:fillRect l="-5435" r="-3261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/>
              <p:cNvSpPr txBox="1"/>
              <p:nvPr/>
            </p:nvSpPr>
            <p:spPr>
              <a:xfrm>
                <a:off x="7586400" y="2549695"/>
                <a:ext cx="5660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𝑐𝑜𝑟𝑒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1" name="Text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6400" y="2549695"/>
                <a:ext cx="566052" cy="276999"/>
              </a:xfrm>
              <a:prstGeom prst="rect">
                <a:avLst/>
              </a:prstGeom>
              <a:blipFill>
                <a:blip r:embed="rId8"/>
                <a:stretch>
                  <a:fillRect l="-5376" r="-2151" b="-1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7586400" y="1829213"/>
                <a:ext cx="55829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𝑐𝑙𝑎𝑑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6400" y="1829213"/>
                <a:ext cx="558293" cy="276999"/>
              </a:xfrm>
              <a:prstGeom prst="rect">
                <a:avLst/>
              </a:prstGeom>
              <a:blipFill>
                <a:blip r:embed="rId9"/>
                <a:stretch>
                  <a:fillRect l="-5435" r="-3261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/>
              <p:cNvSpPr txBox="1"/>
              <p:nvPr/>
            </p:nvSpPr>
            <p:spPr>
              <a:xfrm>
                <a:off x="7586400" y="3318007"/>
                <a:ext cx="55829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𝑐𝑙𝑎𝑑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6400" y="3318007"/>
                <a:ext cx="558294" cy="276999"/>
              </a:xfrm>
              <a:prstGeom prst="rect">
                <a:avLst/>
              </a:prstGeom>
              <a:blipFill>
                <a:blip r:embed="rId10"/>
                <a:stretch>
                  <a:fillRect l="-5435" r="-3261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207163" y="5312229"/>
                <a:ext cx="86414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Note: TM modes can be obtained by duality in source-free media: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𝑬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𝑯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𝑯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→−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𝑬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163" y="5312229"/>
                <a:ext cx="8641405" cy="369332"/>
              </a:xfrm>
              <a:prstGeom prst="rect">
                <a:avLst/>
              </a:prstGeom>
              <a:blipFill rotWithShape="0">
                <a:blip r:embed="rId11"/>
                <a:stretch>
                  <a:fillRect l="-635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789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Rectangular waveguide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2289" y="1065911"/>
            <a:ext cx="4980852" cy="4622103"/>
          </a:xfrm>
        </p:spPr>
        <p:txBody>
          <a:bodyPr>
            <a:normAutofit/>
          </a:bodyPr>
          <a:lstStyle/>
          <a:p>
            <a:r>
              <a:rPr lang="en-US" dirty="0" smtClean="0"/>
              <a:t>Pure TE and TM modes do not </a:t>
            </a:r>
            <a:r>
              <a:rPr lang="en-US" dirty="0" smtClean="0"/>
              <a:t>exist, </a:t>
            </a:r>
            <a:r>
              <a:rPr lang="en-US" dirty="0" smtClean="0"/>
              <a:t>instead we have hybrid modes (all field components exist for each mode).</a:t>
            </a:r>
          </a:p>
          <a:p>
            <a:r>
              <a:rPr lang="en-US" dirty="0" smtClean="0"/>
              <a:t>BUT, the transverse components of fields dominate and so they are often called quasi-TE and </a:t>
            </a:r>
            <a:r>
              <a:rPr lang="en-US" dirty="0" smtClean="0"/>
              <a:t>quasi-TM</a:t>
            </a:r>
          </a:p>
          <a:p>
            <a:r>
              <a:rPr lang="en-US" dirty="0" smtClean="0"/>
              <a:t>Can be approximated using similar approach to slab waveguide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77729" y="1139970"/>
            <a:ext cx="3135086" cy="243424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466152" y="2015382"/>
            <a:ext cx="1158240" cy="53993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602062" y="2103304"/>
                <a:ext cx="8297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2062" y="2103304"/>
                <a:ext cx="829714" cy="276999"/>
              </a:xfrm>
              <a:prstGeom prst="rect">
                <a:avLst/>
              </a:prstGeom>
              <a:blipFill>
                <a:blip r:embed="rId2"/>
                <a:stretch>
                  <a:fillRect l="-3676" r="-2206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872937" y="1369188"/>
                <a:ext cx="28796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2937" y="1369188"/>
                <a:ext cx="287963" cy="276999"/>
              </a:xfrm>
              <a:prstGeom prst="rect">
                <a:avLst/>
              </a:prstGeom>
              <a:blipFill>
                <a:blip r:embed="rId3"/>
                <a:stretch>
                  <a:fillRect l="-12766" r="-8511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868242" y="2863549"/>
                <a:ext cx="28796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8242" y="2863549"/>
                <a:ext cx="287963" cy="276999"/>
              </a:xfrm>
              <a:prstGeom prst="rect">
                <a:avLst/>
              </a:prstGeom>
              <a:blipFill>
                <a:blip r:embed="rId4"/>
                <a:stretch>
                  <a:fillRect l="-12500" r="-6250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/>
          <p:cNvCxnSpPr/>
          <p:nvPr/>
        </p:nvCxnSpPr>
        <p:spPr>
          <a:xfrm flipV="1">
            <a:off x="531679" y="3992075"/>
            <a:ext cx="581384" cy="4588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531679" y="3839674"/>
            <a:ext cx="0" cy="6112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31679" y="4450900"/>
            <a:ext cx="62057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89653" y="3511687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191268" y="4266234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98871" y="3742885"/>
            <a:ext cx="276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09322" y="3595275"/>
            <a:ext cx="14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Cross-section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93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Rectangular waveguide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0571" y="908665"/>
            <a:ext cx="5601608" cy="584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12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Simulating slab waveguide with </a:t>
            </a:r>
            <a:r>
              <a:rPr lang="en-US" dirty="0" err="1" smtClean="0"/>
              <a:t>Lumerical</a:t>
            </a:r>
            <a:r>
              <a:rPr lang="en-US" dirty="0" smtClean="0"/>
              <a:t> MODE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0" y="1542197"/>
            <a:ext cx="7740650" cy="4282405"/>
          </a:xfrm>
        </p:spPr>
        <p:txBody>
          <a:bodyPr/>
          <a:lstStyle/>
          <a:p>
            <a:r>
              <a:rPr lang="en-US" dirty="0" smtClean="0"/>
              <a:t>Open MODE software</a:t>
            </a:r>
          </a:p>
          <a:p>
            <a:r>
              <a:rPr lang="en-US" dirty="0" smtClean="0"/>
              <a:t>Create new rectangle: </a:t>
            </a:r>
            <a:r>
              <a:rPr lang="en-US" b="1" i="1" dirty="0" smtClean="0"/>
              <a:t>Structures &gt; Rectangle</a:t>
            </a:r>
            <a:endParaRPr lang="en-US" b="1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449" y="2414725"/>
            <a:ext cx="5590952" cy="377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Create waveguide core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1065911"/>
            <a:ext cx="7636870" cy="499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2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Create waveguide core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943081"/>
            <a:ext cx="7766050" cy="508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46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Create 1-D FDE simulation region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220" y="1975484"/>
            <a:ext cx="6038850" cy="242887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6992983" y="2673529"/>
            <a:ext cx="85344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954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Create 1-D FDE simulation region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125" y="1582358"/>
            <a:ext cx="6703041" cy="453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11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Create 1-D FDE simulation region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81" y="1419106"/>
            <a:ext cx="6853166" cy="463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18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Calculate modes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Click </a:t>
            </a:r>
            <a:r>
              <a:rPr lang="en-US" b="1" i="1" dirty="0" smtClean="0"/>
              <a:t>Run</a:t>
            </a:r>
          </a:p>
          <a:p>
            <a:r>
              <a:rPr lang="en-US" dirty="0" smtClean="0"/>
              <a:t>Set wavelength to 1.55 and click </a:t>
            </a:r>
            <a:r>
              <a:rPr lang="en-US" b="1" i="1" dirty="0" smtClean="0"/>
              <a:t>Calculate Modes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6148" y="2033133"/>
            <a:ext cx="6160588" cy="415462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2316480" y="4184782"/>
            <a:ext cx="63572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509554" y="6031001"/>
            <a:ext cx="56605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768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waveguide mode?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mode (in general) is a time-harmonic solution to Maxwell’s equations (∝ </a:t>
            </a:r>
            <a:r>
              <a:rPr lang="en-US" dirty="0" err="1" smtClean="0"/>
              <a:t>e</a:t>
            </a:r>
            <a:r>
              <a:rPr lang="en-US" baseline="30000" dirty="0" err="1" smtClean="0"/>
              <a:t>i</a:t>
            </a:r>
            <a:r>
              <a:rPr lang="el-GR" baseline="30000" dirty="0" smtClean="0"/>
              <a:t>ω</a:t>
            </a:r>
            <a:r>
              <a:rPr lang="en-US" baseline="30000" dirty="0" smtClean="0"/>
              <a:t>t</a:t>
            </a:r>
            <a:r>
              <a:rPr lang="en-US" dirty="0" smtClean="0"/>
              <a:t>)</a:t>
            </a:r>
          </a:p>
          <a:p>
            <a:r>
              <a:rPr lang="en-US" dirty="0" smtClean="0"/>
              <a:t>A waveguide mode is a stable propagating mode with the special property that its spatial field distribution does not change with propagation (in the absence of loss)</a:t>
            </a:r>
          </a:p>
          <a:p>
            <a:r>
              <a:rPr lang="en-US" dirty="0" smtClean="0"/>
              <a:t>Waveguide modes are determined by the cross-sectional refractive index profile of the waveguide</a:t>
            </a:r>
          </a:p>
          <a:p>
            <a:r>
              <a:rPr lang="en-US" dirty="0" smtClean="0"/>
              <a:t>Waveguide modes are wavelength dependent</a:t>
            </a:r>
            <a:endParaRPr lang="en-US" dirty="0"/>
          </a:p>
        </p:txBody>
      </p:sp>
      <p:pic>
        <p:nvPicPr>
          <p:cNvPr id="2050" name="Picture 2" descr="http://imagebank.osa.org/getImage.xqy?img=QC5sYXJnZSxvZS0yMC0xNC0xNTU0Ny1nMD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50" y="3797271"/>
            <a:ext cx="7118150" cy="216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95625" y="5940874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/>
              <a:t>Wang et al. Opt</a:t>
            </a:r>
            <a:r>
              <a:rPr lang="en-US" sz="1400" dirty="0"/>
              <a:t>. Express </a:t>
            </a:r>
            <a:r>
              <a:rPr lang="en-US" sz="1400" b="1" dirty="0"/>
              <a:t>20</a:t>
            </a:r>
            <a:r>
              <a:rPr lang="en-US" sz="1400" dirty="0"/>
              <a:t>, 15547-15558 (2012)</a:t>
            </a:r>
          </a:p>
        </p:txBody>
      </p:sp>
    </p:spTree>
    <p:extLst>
      <p:ext uri="{BB962C8B-B14F-4D97-AF65-F5344CB8AC3E}">
        <p14:creationId xmlns:p14="http://schemas.microsoft.com/office/powerpoint/2010/main" val="366554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44" y="216224"/>
            <a:ext cx="7747805" cy="547180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914400" y="968992"/>
            <a:ext cx="545910" cy="3957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0" y="1364776"/>
            <a:ext cx="1082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Mode list</a:t>
            </a:r>
            <a:endParaRPr lang="en-US" b="1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193576" y="3411941"/>
            <a:ext cx="1678675" cy="97300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023938" y="4384947"/>
            <a:ext cx="1321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Field profile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1858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 analysis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There are a lot of modes here! But remember, not all of these modes are guided. Only modes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𝑐𝑙𝑎𝑑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=3.1</m:t>
                    </m:r>
                  </m:oMath>
                </a14:m>
                <a:r>
                  <a:rPr lang="en-US" dirty="0" smtClean="0"/>
                  <a:t> are guided modes</a:t>
                </a:r>
                <a:endParaRPr lang="en-US" dirty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66" t="-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0675" y="2326164"/>
            <a:ext cx="5375275" cy="3635026"/>
          </a:xfrm>
          <a:prstGeom prst="rect">
            <a:avLst/>
          </a:prstGeom>
        </p:spPr>
      </p:pic>
      <p:sp>
        <p:nvSpPr>
          <p:cNvPr id="7" name="Left Brace 6"/>
          <p:cNvSpPr/>
          <p:nvPr/>
        </p:nvSpPr>
        <p:spPr>
          <a:xfrm>
            <a:off x="2581275" y="2924175"/>
            <a:ext cx="266700" cy="770453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Brace 7"/>
          <p:cNvSpPr/>
          <p:nvPr/>
        </p:nvSpPr>
        <p:spPr>
          <a:xfrm>
            <a:off x="2607291" y="3694629"/>
            <a:ext cx="240684" cy="2266562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30851" y="3325296"/>
            <a:ext cx="1550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Guided modes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68071" y="4467953"/>
            <a:ext cx="14001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Unguided</a:t>
            </a:r>
            <a:br>
              <a:rPr lang="en-US" dirty="0" smtClean="0"/>
            </a:br>
            <a:r>
              <a:rPr lang="en-US" dirty="0" smtClean="0"/>
              <a:t>radiating modes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35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1545" y="900752"/>
            <a:ext cx="2811439" cy="29069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8150" y="900752"/>
            <a:ext cx="2770497" cy="30203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8150" y="3784929"/>
            <a:ext cx="2838734" cy="29350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45050" y="809717"/>
            <a:ext cx="2797792" cy="29752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Mode analysis (guided modes)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763398" y="1985234"/>
            <a:ext cx="487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TE</a:t>
            </a:r>
            <a:r>
              <a:rPr lang="en-US" baseline="-25000" dirty="0" smtClean="0">
                <a:solidFill>
                  <a:schemeClr val="bg1"/>
                </a:solidFill>
              </a:rPr>
              <a:t>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68245" y="1965091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TM</a:t>
            </a:r>
            <a:r>
              <a:rPr lang="en-US" baseline="-25000" dirty="0" smtClean="0">
                <a:solidFill>
                  <a:schemeClr val="bg1"/>
                </a:solidFill>
              </a:rPr>
              <a:t>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43946" y="1965091"/>
            <a:ext cx="487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TE</a:t>
            </a:r>
            <a:r>
              <a:rPr lang="en-US" baseline="-25000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55927" y="4122113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TM</a:t>
            </a:r>
            <a:r>
              <a:rPr lang="en-US" baseline="-25000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54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899" y="120052"/>
            <a:ext cx="8496679" cy="945859"/>
          </a:xfrm>
        </p:spPr>
        <p:txBody>
          <a:bodyPr>
            <a:normAutofit fontScale="90000"/>
          </a:bodyPr>
          <a:lstStyle/>
          <a:p>
            <a:r>
              <a:rPr lang="en-US" dirty="0"/>
              <a:t>Mode analysis </a:t>
            </a:r>
            <a:r>
              <a:rPr lang="en-US" dirty="0" smtClean="0"/>
              <a:t>(unguided </a:t>
            </a:r>
            <a:r>
              <a:rPr lang="en-US" dirty="0"/>
              <a:t>modes)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400" y="974065"/>
            <a:ext cx="73616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Notice: There is no exponential decay in the cladding! Power will be radiated</a:t>
            </a:r>
          </a:p>
          <a:p>
            <a:r>
              <a:rPr lang="en-US" dirty="0"/>
              <a:t>i</a:t>
            </a:r>
            <a:r>
              <a:rPr lang="en-US" dirty="0" smtClean="0"/>
              <a:t>nto the cladding as these unguided “modes” propagate down waveguide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24334" y="5447732"/>
            <a:ext cx="1262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 #1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130119" y="5447732"/>
            <a:ext cx="1262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 #2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8238" y="1750620"/>
            <a:ext cx="3349188" cy="35668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4990" y="1789563"/>
            <a:ext cx="3388005" cy="35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60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Waveguide cutoff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0" y="1065911"/>
            <a:ext cx="6157686" cy="4622103"/>
          </a:xfrm>
        </p:spPr>
        <p:txBody>
          <a:bodyPr/>
          <a:lstStyle/>
          <a:p>
            <a:r>
              <a:rPr lang="en-US" dirty="0" smtClean="0"/>
              <a:t>Let’s run a parameter sweep to plot effective index as a function of slab core thickness</a:t>
            </a:r>
          </a:p>
          <a:p>
            <a:r>
              <a:rPr lang="en-US" dirty="0" smtClean="0"/>
              <a:t>Set minimum </a:t>
            </a:r>
            <a:r>
              <a:rPr lang="en-US" dirty="0" smtClean="0"/>
              <a:t>mesh spacing to 10nm </a:t>
            </a:r>
            <a:r>
              <a:rPr lang="en-US" dirty="0" smtClean="0"/>
              <a:t>to speed up analysis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7291" y="3015343"/>
            <a:ext cx="5222730" cy="31091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67542" y="2694089"/>
            <a:ext cx="3702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Right-click FDE &gt; </a:t>
            </a:r>
            <a:r>
              <a:rPr lang="en-US" b="1" i="1" dirty="0" smtClean="0"/>
              <a:t>Edit</a:t>
            </a:r>
            <a:r>
              <a:rPr lang="en-US" dirty="0" smtClean="0"/>
              <a:t> &gt; </a:t>
            </a:r>
            <a:r>
              <a:rPr lang="en-US" b="1" i="1" dirty="0" smtClean="0"/>
              <a:t>Mesh settings</a:t>
            </a:r>
            <a:endParaRPr lang="en-US" b="1" i="1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83028" y="5747658"/>
            <a:ext cx="968829" cy="8708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23307"/>
          <a:stretch/>
        </p:blipFill>
        <p:spPr>
          <a:xfrm>
            <a:off x="6565900" y="1286443"/>
            <a:ext cx="2491014" cy="5059887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6640286" y="827314"/>
            <a:ext cx="97971" cy="7075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177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Waveguide cutoff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779" y="954654"/>
            <a:ext cx="7682593" cy="5746183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4746171" y="2503714"/>
            <a:ext cx="348343" cy="4463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713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Waveguide cutoff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Click run button: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When done, select sweep, select all results in Result View (bottom left), right click &gt; </a:t>
            </a:r>
            <a:r>
              <a:rPr lang="en-US" b="1" i="1" dirty="0" smtClean="0"/>
              <a:t>Visualize </a:t>
            </a:r>
            <a:r>
              <a:rPr lang="en-US" dirty="0" smtClean="0"/>
              <a:t>&gt;</a:t>
            </a:r>
            <a:r>
              <a:rPr lang="en-US" b="1" i="1" dirty="0" smtClean="0"/>
              <a:t> New Visualizer</a:t>
            </a:r>
            <a:endParaRPr lang="en-US" b="1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072" y="1202499"/>
            <a:ext cx="2028825" cy="116205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4781006" y="1715586"/>
            <a:ext cx="77506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662" y="3235371"/>
            <a:ext cx="2676525" cy="25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26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Waveguide cutoff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" r="865" b="932"/>
          <a:stretch/>
        </p:blipFill>
        <p:spPr>
          <a:xfrm>
            <a:off x="940526" y="1065911"/>
            <a:ext cx="6792685" cy="4890752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4223657" y="4789714"/>
            <a:ext cx="129268" cy="6096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1672047" y="4106092"/>
            <a:ext cx="296090" cy="118871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388172" y="4420382"/>
            <a:ext cx="1670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TE1, TM1 cutoff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494058" y="3451835"/>
            <a:ext cx="13839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cutoff for</a:t>
            </a:r>
          </a:p>
          <a:p>
            <a:r>
              <a:rPr lang="en-US" dirty="0" smtClean="0"/>
              <a:t>TE0, TM0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740435" y="5818005"/>
            <a:ext cx="1802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Chuang 7.1.2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26513" y="1680754"/>
            <a:ext cx="6218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n</a:t>
            </a:r>
            <a:r>
              <a:rPr lang="en-US" sz="2000" baseline="-25000" dirty="0" err="1" smtClean="0"/>
              <a:t>core</a:t>
            </a:r>
            <a:endParaRPr lang="en-US" sz="2000" baseline="-25000" dirty="0"/>
          </a:p>
        </p:txBody>
      </p:sp>
      <p:sp>
        <p:nvSpPr>
          <p:cNvPr id="15" name="TextBox 14"/>
          <p:cNvSpPr txBox="1"/>
          <p:nvPr/>
        </p:nvSpPr>
        <p:spPr>
          <a:xfrm>
            <a:off x="354699" y="5259977"/>
            <a:ext cx="899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n</a:t>
            </a:r>
            <a:r>
              <a:rPr lang="en-US" sz="2000" baseline="-25000" dirty="0" err="1" smtClean="0"/>
              <a:t>cladding</a:t>
            </a:r>
            <a:endParaRPr lang="en-US" sz="2000" baseline="-25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6766561" y="4344401"/>
                <a:ext cx="2111347" cy="10858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Single-mode condition: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𝑑</m:t>
                      </m:r>
                      <m:rad>
                        <m:radPr>
                          <m:degHide m:val="on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sz="1600" dirty="0" smtClean="0"/>
              </a:p>
              <a:p>
                <a:pPr algn="ctr"/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→ </m:t>
                    </m:r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1600" dirty="0" smtClean="0"/>
                  <a:t> = 477 nm</a:t>
                </a:r>
                <a:endParaRPr lang="en-US" sz="1600" dirty="0"/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6561" y="4344401"/>
                <a:ext cx="2111347" cy="1085875"/>
              </a:xfrm>
              <a:prstGeom prst="rect">
                <a:avLst/>
              </a:prstGeom>
              <a:blipFill rotWithShape="0">
                <a:blip r:embed="rId3"/>
                <a:stretch>
                  <a:fillRect l="-1445" t="-1685" b="-67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313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5911"/>
            <a:ext cx="7740650" cy="4622103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Calculate </a:t>
            </a:r>
            <a:r>
              <a:rPr lang="en-US" dirty="0"/>
              <a:t>silicon photonic waveguide modes (</a:t>
            </a:r>
            <a:r>
              <a:rPr lang="en-US" dirty="0" smtClean="0"/>
              <a:t>demo)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Using </a:t>
            </a:r>
            <a:r>
              <a:rPr lang="en-US" dirty="0"/>
              <a:t>mode port source in </a:t>
            </a:r>
            <a:r>
              <a:rPr lang="en-US" dirty="0" err="1"/>
              <a:t>Lumerical</a:t>
            </a:r>
            <a:r>
              <a:rPr lang="en-US" dirty="0"/>
              <a:t> FDTD (demo)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8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0" y="120052"/>
            <a:ext cx="8358414" cy="945859"/>
          </a:xfrm>
        </p:spPr>
        <p:txBody>
          <a:bodyPr>
            <a:noAutofit/>
          </a:bodyPr>
          <a:lstStyle/>
          <a:p>
            <a:r>
              <a:rPr lang="en-US" sz="3600" dirty="0" smtClean="0"/>
              <a:t>Waveguide mode properties / figures-of-merit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82600" y="1567543"/>
                <a:ext cx="7740650" cy="4257059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b="1" dirty="0" smtClean="0"/>
                  <a:t>Effective index</a:t>
                </a:r>
                <a:r>
                  <a:rPr lang="en-US" dirty="0" smtClean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</m:oMath>
                </a14:m>
                <a:r>
                  <a:rPr lang="en-US" dirty="0" smtClean="0"/>
                  <a:t> </a:t>
                </a:r>
                <a:r>
                  <a:rPr lang="en-US" dirty="0" smtClean="0"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𝑧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𝑒𝑓𝑓</m:t>
                        </m:r>
                      </m:sub>
                    </m:sSub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𝜋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𝜆</m:t>
                        </m:r>
                      </m:den>
                    </m:f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This number depends upon waveguide design and mode. Larger number means mode is more tightly confined to waveguide core.</a:t>
                </a:r>
                <a:br>
                  <a:rPr lang="en-US" dirty="0" smtClean="0"/>
                </a:br>
                <a:endParaRPr lang="en-US" dirty="0" smtClean="0"/>
              </a:p>
              <a:p>
                <a:r>
                  <a:rPr lang="en-US" b="1" dirty="0" smtClean="0"/>
                  <a:t>Modal dispersion</a:t>
                </a:r>
                <a:r>
                  <a:rPr lang="en-US" dirty="0" smtClean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</m:d>
                  </m:oMath>
                </a14:m>
                <a:endParaRPr lang="en-US" dirty="0" smtClean="0"/>
              </a:p>
              <a:p>
                <a:r>
                  <a:rPr lang="en-US" b="1" dirty="0" smtClean="0"/>
                  <a:t>Modal group velocity</a:t>
                </a:r>
                <a:r>
                  <a:rPr lang="en-US" dirty="0" smtClean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𝜕𝜔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den>
                    </m:f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Velocity at which energy flows</a:t>
                </a:r>
              </a:p>
              <a:p>
                <a:r>
                  <a:rPr lang="en-US" b="1" dirty="0" smtClean="0"/>
                  <a:t>Group velocity dispersion</a:t>
                </a:r>
                <a:r>
                  <a:rPr lang="en-US" dirty="0" smtClean="0"/>
                  <a:t>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b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Different wavelengths travel at different speeds down waveguide! Units are time per unit wavelength per unit length. Particularly important for fiber optic cable.</a:t>
                </a:r>
              </a:p>
              <a:p>
                <a:pPr lvl="1"/>
                <a:endParaRPr lang="en-US" dirty="0" smtClean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2600" y="1567543"/>
                <a:ext cx="7740650" cy="4257059"/>
              </a:xfrm>
              <a:blipFill>
                <a:blip r:embed="rId2"/>
                <a:stretch>
                  <a:fillRect l="-709" t="-143" b="-5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590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Effective index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>
                    <a:sym typeface="Wingdings" panose="05000000000000000000" pitchFamily="2" charset="2"/>
                  </a:rPr>
                  <a:t>Each mode has an effective index that can be defined by:</a:t>
                </a:r>
                <a:r>
                  <a:rPr lang="en-US" b="1" dirty="0" smtClean="0">
                    <a:sym typeface="Wingdings" panose="05000000000000000000" pitchFamily="2" charset="2"/>
                  </a:rPr>
                  <a:t/>
                </a:r>
                <a:br>
                  <a:rPr lang="en-US" b="1" dirty="0" smtClean="0">
                    <a:sym typeface="Wingdings" panose="05000000000000000000" pitchFamily="2" charset="2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𝑘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𝑧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𝑒𝑓𝑓</m:t>
                        </m:r>
                      </m:sub>
                    </m:sSub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  <m:r>
                          <a:rPr lang="en-US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𝜋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𝜆</m:t>
                        </m:r>
                      </m:den>
                    </m:f>
                  </m:oMath>
                </a14:m>
                <a:endParaRPr lang="en-US" dirty="0"/>
              </a:p>
              <a:p>
                <a:r>
                  <a:rPr lang="en-US" dirty="0" smtClean="0"/>
                  <a:t>The effective index tells you how tightly the mode is confined to the waveguide core</a:t>
                </a:r>
              </a:p>
              <a:p>
                <a:pPr lvl="1"/>
                <a:r>
                  <a:rPr lang="en-US" dirty="0" smtClean="0"/>
                  <a:t>Guided mode </a:t>
                </a:r>
                <a:r>
                  <a:rPr lang="en-US" dirty="0" smtClean="0"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𝑐𝑙𝑎𝑑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𝑐𝑜𝑟𝑒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Tightly confined to the core </a:t>
                </a:r>
                <a:r>
                  <a:rPr lang="en-US" dirty="0" smtClean="0">
                    <a:sym typeface="Wingdings" panose="05000000000000000000" pitchFamily="2" charset="2"/>
                  </a:rPr>
                  <a:t>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~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𝑐𝑜𝑟𝑒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Weakly confined to the core </a:t>
                </a:r>
                <a:r>
                  <a:rPr lang="en-US" dirty="0" smtClean="0"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~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𝑐𝑙𝑎𝑑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Unguided or radiating modes </a:t>
                </a:r>
                <a:r>
                  <a:rPr lang="en-US" dirty="0" smtClean="0"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𝑒𝑓𝑓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&lt;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𝑐𝑙𝑎𝑑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66" t="-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4074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Effective index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900" y="1746345"/>
            <a:ext cx="3897384" cy="35995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3885" y="1746345"/>
            <a:ext cx="4080681" cy="35601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9900" y="1282864"/>
            <a:ext cx="2111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Small effective index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81146" y="1289675"/>
            <a:ext cx="2113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Large effective index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36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Lumerical</a:t>
            </a:r>
            <a:r>
              <a:rPr lang="en-US" dirty="0" smtClean="0"/>
              <a:t> MODE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Lumerical MODE is a finite difference frequency-domain solver that can be used to find waveguide modes</a:t>
                </a:r>
              </a:p>
              <a:p>
                <a:r>
                  <a:rPr lang="en-US" dirty="0" smtClean="0"/>
                  <a:t>1D or 2D cross-section of a waveguide is discretized and simulated. MODE will solve for each mode and display the mode properties (e.g.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</m:oMath>
                </a14:m>
                <a:r>
                  <a:rPr lang="en-US" dirty="0" smtClean="0"/>
                  <a:t>, </a:t>
                </a:r>
                <a:r>
                  <a:rPr lang="en-US" dirty="0" err="1" smtClean="0"/>
                  <a:t>etc</a:t>
                </a:r>
                <a:r>
                  <a:rPr lang="en-US" dirty="0" smtClean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66" t="-660" r="-19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https://kb.lumerical.com/en/solvers_fde_cross_section_zoom7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40" y="3693348"/>
            <a:ext cx="4864833" cy="188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kb.lumerical.com/en/gs_pcfiber_titl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75" y="3169989"/>
            <a:ext cx="3179177" cy="265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44193" y="5824602"/>
            <a:ext cx="2534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Single-mode optical fiber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67343" y="5828855"/>
            <a:ext cx="2168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Photonic crystal fiber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31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waveguide theory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Time-harmonic electromagnetic fields in a source-free region must satisfy the vector Helmholtz equation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The electric-field and magnetic-field vectors in general will have components in the x, y, and z directions.</a:t>
            </a:r>
          </a:p>
          <a:p>
            <a:r>
              <a:rPr lang="en-US" dirty="0" smtClean="0"/>
              <a:t>Writing out the equation for </a:t>
            </a:r>
            <a:r>
              <a:rPr lang="en-US" i="1" dirty="0" smtClean="0"/>
              <a:t>E</a:t>
            </a:r>
            <a:r>
              <a:rPr lang="en-US" i="1" baseline="-25000" dirty="0" smtClean="0"/>
              <a:t>x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264625" y="2198914"/>
                <a:ext cx="174990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𝜇𝜖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𝐄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b="1" dirty="0" smtClean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4625" y="2198914"/>
                <a:ext cx="1749903" cy="276999"/>
              </a:xfrm>
              <a:prstGeom prst="rect">
                <a:avLst/>
              </a:prstGeom>
              <a:blipFill rotWithShape="0">
                <a:blip r:embed="rId2"/>
                <a:stretch>
                  <a:fillRect l="-4167" t="-4444" r="-2778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349590" y="2210301"/>
                <a:ext cx="178869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𝜇𝜖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𝐇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b="1" dirty="0" smtClean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9590" y="2210301"/>
                <a:ext cx="1788695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4096" t="-4444" r="-2389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085043" y="4063754"/>
                <a:ext cx="185897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𝜇𝜖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b="1" dirty="0" smtClean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5043" y="4063754"/>
                <a:ext cx="1858970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4262" t="-4444" r="-3279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085043" y="4596450"/>
                <a:ext cx="3741473" cy="6031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+(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𝜇𝜖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b="1" dirty="0" smtClean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5043" y="4596450"/>
                <a:ext cx="3741473" cy="60311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788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Basic waveguide theory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0" y="992777"/>
            <a:ext cx="7740650" cy="4831825"/>
          </a:xfrm>
        </p:spPr>
        <p:txBody>
          <a:bodyPr>
            <a:normAutofit fontScale="70000" lnSpcReduction="20000"/>
          </a:bodyPr>
          <a:lstStyle/>
          <a:p>
            <a:r>
              <a:rPr lang="en-US" sz="3100" dirty="0" smtClean="0"/>
              <a:t>Solve by separation of variables</a:t>
            </a:r>
            <a:br>
              <a:rPr lang="en-US" sz="3100" dirty="0" smtClean="0"/>
            </a:b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sz="3100" dirty="0" smtClean="0"/>
              <a:t>Plug back into scalar Helmholtz equation to find</a:t>
            </a:r>
            <a:r>
              <a:rPr lang="en-US" sz="2800" dirty="0" smtClean="0"/>
              <a:t>:</a:t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r>
              <a:rPr lang="en-US" sz="2900" dirty="0" smtClean="0"/>
              <a:t>The same can be done for the other electric and magnetic field components. Usually some field components are either exactly zero or very small and can be ignored.</a:t>
            </a:r>
            <a:endParaRPr lang="en-US" sz="29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482188" y="1471962"/>
                <a:ext cx="3741473" cy="6031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+(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𝜇𝜖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b="1" dirty="0" smtClean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2188" y="1471962"/>
                <a:ext cx="3741473" cy="60311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482188" y="2211664"/>
                <a:ext cx="199727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𝑌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𝑍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1" dirty="0" smtClean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2188" y="2211664"/>
                <a:ext cx="1997278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2134" t="-2222" r="-3659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482188" y="3239100"/>
                <a:ext cx="1410835" cy="2859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𝑗𝑘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en-US" b="1" dirty="0" smtClean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2188" y="3239100"/>
                <a:ext cx="1410835" cy="285912"/>
              </a:xfrm>
              <a:prstGeom prst="rect">
                <a:avLst/>
              </a:prstGeom>
              <a:blipFill rotWithShape="0">
                <a:blip r:embed="rId4"/>
                <a:stretch>
                  <a:fillRect l="-3448" t="-6383" r="-431" b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009274" y="3239100"/>
                <a:ext cx="1428661" cy="3201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𝑌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p>
                      </m:sSup>
                    </m:oMath>
                  </m:oMathPara>
                </a14:m>
                <a:endParaRPr lang="en-US" b="1" dirty="0" smtClean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9274" y="3239100"/>
                <a:ext cx="1428661" cy="320152"/>
              </a:xfrm>
              <a:prstGeom prst="rect">
                <a:avLst/>
              </a:prstGeom>
              <a:blipFill rotWithShape="0">
                <a:blip r:embed="rId5"/>
                <a:stretch>
                  <a:fillRect l="-3846" t="-1887" r="-1709" b="-169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545078" y="3239099"/>
                <a:ext cx="1367618" cy="2859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𝑍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𝑗𝑘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p>
                      </m:sSup>
                    </m:oMath>
                  </m:oMathPara>
                </a14:m>
                <a:endParaRPr lang="en-US" b="1" dirty="0" smtClean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5078" y="3239099"/>
                <a:ext cx="1367618" cy="285912"/>
              </a:xfrm>
              <a:prstGeom prst="rect">
                <a:avLst/>
              </a:prstGeom>
              <a:blipFill rotWithShape="0">
                <a:blip r:embed="rId6"/>
                <a:stretch>
                  <a:fillRect l="-4018" t="-6383" r="-446" b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482188" y="3707752"/>
                <a:ext cx="2710806" cy="3044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𝜇𝜖</m:t>
                      </m:r>
                    </m:oMath>
                  </m:oMathPara>
                </a14:m>
                <a:endParaRPr lang="en-US" b="1" dirty="0" smtClean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2188" y="3707752"/>
                <a:ext cx="2710806" cy="304442"/>
              </a:xfrm>
              <a:prstGeom prst="rect">
                <a:avLst/>
              </a:prstGeom>
              <a:blipFill rotWithShape="0">
                <a:blip r:embed="rId7"/>
                <a:stretch>
                  <a:fillRect l="-1798" r="-1573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/>
          <p:cNvCxnSpPr/>
          <p:nvPr/>
        </p:nvCxnSpPr>
        <p:spPr>
          <a:xfrm flipH="1">
            <a:off x="5358554" y="3857897"/>
            <a:ext cx="626336" cy="0"/>
          </a:xfrm>
          <a:prstGeom prst="straightConnector1">
            <a:avLst/>
          </a:prstGeom>
          <a:ln>
            <a:solidFill>
              <a:srgbClr val="C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958765" y="3655814"/>
            <a:ext cx="1794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Important result!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47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FF0000"/>
          </a:solidFill>
          <a:tailEnd type="triangl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ortuna - Presentation" id="{16EA78F3-643D-40B0-9C71-4168083B53EF}" vid="{87F37F0B-1E96-41F2-BEEC-7B181B475EA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ortuna - Presentation" id="{16EA78F3-643D-40B0-9C71-4168083B53EF}" vid="{785546F2-CA2A-4530-9913-9694447CFDF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52304</TotalTime>
  <Words>954</Words>
  <Application>Microsoft Office PowerPoint</Application>
  <PresentationFormat>On-screen Show (4:3)</PresentationFormat>
  <Paragraphs>325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Arial</vt:lpstr>
      <vt:lpstr>Calibri</vt:lpstr>
      <vt:lpstr>Cambria Math</vt:lpstr>
      <vt:lpstr>Georgia</vt:lpstr>
      <vt:lpstr>Lucida Grande</vt:lpstr>
      <vt:lpstr>Wingdings</vt:lpstr>
      <vt:lpstr>Custom Design</vt:lpstr>
      <vt:lpstr>2_Custom Design</vt:lpstr>
      <vt:lpstr>Agenda for today: Waveguides</vt:lpstr>
      <vt:lpstr>Optical waveguides</vt:lpstr>
      <vt:lpstr>What is a waveguide mode?</vt:lpstr>
      <vt:lpstr>Waveguide mode properties / figures-of-merit</vt:lpstr>
      <vt:lpstr>Effective index</vt:lpstr>
      <vt:lpstr>Effective index</vt:lpstr>
      <vt:lpstr>Lumerical MODE</vt:lpstr>
      <vt:lpstr>Basic waveguide theory</vt:lpstr>
      <vt:lpstr>Basic waveguide theory </vt:lpstr>
      <vt:lpstr>Solving for waveguide modes: General approach </vt:lpstr>
      <vt:lpstr>Planar slab waveguide</vt:lpstr>
      <vt:lpstr>Planar slab waveguide</vt:lpstr>
      <vt:lpstr>Planar slab waveguide</vt:lpstr>
      <vt:lpstr>Planar slab waveguide</vt:lpstr>
      <vt:lpstr>Planar slab waveguide</vt:lpstr>
      <vt:lpstr>Planar slab waveguide</vt:lpstr>
      <vt:lpstr>Planar slab waveguide</vt:lpstr>
      <vt:lpstr>Planar slab waveguide</vt:lpstr>
      <vt:lpstr>Graphical solution</vt:lpstr>
      <vt:lpstr>TE modes</vt:lpstr>
      <vt:lpstr>Rectangular waveguide</vt:lpstr>
      <vt:lpstr>Rectangular waveguide</vt:lpstr>
      <vt:lpstr>Simulating slab waveguide with Lumerical MODE</vt:lpstr>
      <vt:lpstr>Create waveguide core</vt:lpstr>
      <vt:lpstr>Create waveguide core</vt:lpstr>
      <vt:lpstr>Create 1-D FDE simulation region</vt:lpstr>
      <vt:lpstr>Create 1-D FDE simulation region</vt:lpstr>
      <vt:lpstr>Create 1-D FDE simulation region</vt:lpstr>
      <vt:lpstr>Calculate modes</vt:lpstr>
      <vt:lpstr>PowerPoint Presentation</vt:lpstr>
      <vt:lpstr>Mode analysis</vt:lpstr>
      <vt:lpstr>Mode analysis (guided modes)</vt:lpstr>
      <vt:lpstr>Mode analysis (unguided modes)</vt:lpstr>
      <vt:lpstr>Waveguide cutoff</vt:lpstr>
      <vt:lpstr>Waveguide cutoff</vt:lpstr>
      <vt:lpstr>Waveguide cutoff</vt:lpstr>
      <vt:lpstr>Waveguide cutoff</vt:lpstr>
      <vt:lpstr>Next time</vt:lpstr>
    </vt:vector>
  </TitlesOfParts>
  <Company>UC Berkeley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Laurie Frasier</dc:creator>
  <cp:lastModifiedBy>Kevin Han</cp:lastModifiedBy>
  <cp:revision>899</cp:revision>
  <cp:lastPrinted>2016-02-08T21:44:09Z</cp:lastPrinted>
  <dcterms:created xsi:type="dcterms:W3CDTF">2013-01-15T19:08:57Z</dcterms:created>
  <dcterms:modified xsi:type="dcterms:W3CDTF">2018-02-09T00:07:53Z</dcterms:modified>
</cp:coreProperties>
</file>